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6"/>
  </p:notesMasterIdLst>
  <p:sldIdLst>
    <p:sldId id="288" r:id="rId2"/>
    <p:sldId id="303" r:id="rId3"/>
    <p:sldId id="290" r:id="rId4"/>
    <p:sldId id="291" r:id="rId5"/>
    <p:sldId id="293" r:id="rId6"/>
    <p:sldId id="259" r:id="rId7"/>
    <p:sldId id="260" r:id="rId8"/>
    <p:sldId id="292" r:id="rId9"/>
    <p:sldId id="294" r:id="rId10"/>
    <p:sldId id="261" r:id="rId11"/>
    <p:sldId id="262" r:id="rId12"/>
    <p:sldId id="263" r:id="rId13"/>
    <p:sldId id="264" r:id="rId14"/>
    <p:sldId id="295" r:id="rId15"/>
    <p:sldId id="296" r:id="rId16"/>
    <p:sldId id="265" r:id="rId17"/>
    <p:sldId id="266" r:id="rId18"/>
    <p:sldId id="267" r:id="rId19"/>
    <p:sldId id="268" r:id="rId20"/>
    <p:sldId id="269" r:id="rId21"/>
    <p:sldId id="270" r:id="rId22"/>
    <p:sldId id="271" r:id="rId23"/>
    <p:sldId id="273" r:id="rId24"/>
    <p:sldId id="274" r:id="rId25"/>
    <p:sldId id="275" r:id="rId26"/>
    <p:sldId id="276" r:id="rId27"/>
    <p:sldId id="277" r:id="rId28"/>
    <p:sldId id="278" r:id="rId29"/>
    <p:sldId id="297" r:id="rId30"/>
    <p:sldId id="298" r:id="rId31"/>
    <p:sldId id="279" r:id="rId32"/>
    <p:sldId id="280" r:id="rId33"/>
    <p:sldId id="281" r:id="rId34"/>
    <p:sldId id="282" r:id="rId35"/>
    <p:sldId id="283" r:id="rId36"/>
    <p:sldId id="299" r:id="rId37"/>
    <p:sldId id="300" r:id="rId38"/>
    <p:sldId id="304" r:id="rId39"/>
    <p:sldId id="284" r:id="rId40"/>
    <p:sldId id="285" r:id="rId41"/>
    <p:sldId id="286" r:id="rId42"/>
    <p:sldId id="287" r:id="rId43"/>
    <p:sldId id="301"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5" clrIdx="0"/>
  <p:cmAuthor id="1" name="Douglas Martin" initials="DM"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8" autoAdjust="0"/>
    <p:restoredTop sz="61122" autoAdjust="0"/>
  </p:normalViewPr>
  <p:slideViewPr>
    <p:cSldViewPr snapToGrid="0" showGuides="1">
      <p:cViewPr>
        <p:scale>
          <a:sx n="114" d="100"/>
          <a:sy n="114" d="100"/>
        </p:scale>
        <p:origin x="-108" y="-72"/>
      </p:cViewPr>
      <p:guideLst>
        <p:guide orient="horz" pos="2160"/>
        <p:guide pos="2808"/>
      </p:guideLst>
    </p:cSldViewPr>
  </p:slid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71DE0-34EC-42D4-AC9B-B66632A7AF55}" type="doc">
      <dgm:prSet loTypeId="urn:microsoft.com/office/officeart/2005/8/layout/default#3" loCatId="list" qsTypeId="urn:microsoft.com/office/officeart/2005/8/quickstyle/simple1#5" qsCatId="simple" csTypeId="urn:microsoft.com/office/officeart/2005/8/colors/colorful2" csCatId="colorful" phldr="1"/>
      <dgm:spPr/>
      <dgm:t>
        <a:bodyPr/>
        <a:lstStyle/>
        <a:p>
          <a:endParaRPr lang="en-US"/>
        </a:p>
      </dgm:t>
    </dgm:pt>
    <dgm:pt modelId="{E82A2B82-C079-49AB-A369-EE45739DF7D9}">
      <dgm:prSet/>
      <dgm:spPr/>
      <dgm:t>
        <a:bodyPr/>
        <a:lstStyle/>
        <a:p>
          <a:pPr rtl="0"/>
          <a:r>
            <a:rPr lang="en-US" b="1" dirty="0" smtClean="0">
              <a:solidFill>
                <a:schemeClr val="tx1"/>
              </a:solidFill>
            </a:rPr>
            <a:t>Product line pricing</a:t>
          </a:r>
          <a:endParaRPr lang="en-US" b="1" dirty="0">
            <a:solidFill>
              <a:schemeClr val="tx1"/>
            </a:solidFill>
          </a:endParaRPr>
        </a:p>
      </dgm:t>
    </dgm:pt>
    <dgm:pt modelId="{0ACBC9B6-5F86-4EDD-86F2-ED0341EAE3AA}" type="parTrans" cxnId="{72E0CDC7-9074-4F19-995A-1082F0E25F7B}">
      <dgm:prSet/>
      <dgm:spPr/>
      <dgm:t>
        <a:bodyPr/>
        <a:lstStyle/>
        <a:p>
          <a:endParaRPr lang="en-US" b="1">
            <a:solidFill>
              <a:schemeClr val="tx1"/>
            </a:solidFill>
          </a:endParaRPr>
        </a:p>
      </dgm:t>
    </dgm:pt>
    <dgm:pt modelId="{CD85E8D3-DCA7-410D-B758-E65580E5131B}" type="sibTrans" cxnId="{72E0CDC7-9074-4F19-995A-1082F0E25F7B}">
      <dgm:prSet/>
      <dgm:spPr/>
      <dgm:t>
        <a:bodyPr/>
        <a:lstStyle/>
        <a:p>
          <a:endParaRPr lang="en-US" b="1">
            <a:solidFill>
              <a:schemeClr val="tx1"/>
            </a:solidFill>
          </a:endParaRPr>
        </a:p>
      </dgm:t>
    </dgm:pt>
    <dgm:pt modelId="{156E0629-0FEC-41AC-8E40-6C8175D312B3}">
      <dgm:prSet/>
      <dgm:spPr/>
      <dgm:t>
        <a:bodyPr/>
        <a:lstStyle/>
        <a:p>
          <a:pPr rtl="0"/>
          <a:r>
            <a:rPr lang="en-US" b="1" dirty="0" smtClean="0">
              <a:solidFill>
                <a:schemeClr val="tx1"/>
              </a:solidFill>
            </a:rPr>
            <a:t>Optional product pricing</a:t>
          </a:r>
          <a:endParaRPr lang="en-US" b="1" dirty="0">
            <a:solidFill>
              <a:schemeClr val="tx1"/>
            </a:solidFill>
          </a:endParaRPr>
        </a:p>
      </dgm:t>
    </dgm:pt>
    <dgm:pt modelId="{D49C7E4D-AE8D-4851-B8FA-393C4A2EA3DC}" type="parTrans" cxnId="{96CF6DE3-3C7E-417A-9A2B-1C343AEE2FA6}">
      <dgm:prSet/>
      <dgm:spPr/>
      <dgm:t>
        <a:bodyPr/>
        <a:lstStyle/>
        <a:p>
          <a:endParaRPr lang="en-US" b="1">
            <a:solidFill>
              <a:schemeClr val="tx1"/>
            </a:solidFill>
          </a:endParaRPr>
        </a:p>
      </dgm:t>
    </dgm:pt>
    <dgm:pt modelId="{123DA7B4-FA38-4334-A820-2866A05F35C7}" type="sibTrans" cxnId="{96CF6DE3-3C7E-417A-9A2B-1C343AEE2FA6}">
      <dgm:prSet/>
      <dgm:spPr/>
      <dgm:t>
        <a:bodyPr/>
        <a:lstStyle/>
        <a:p>
          <a:endParaRPr lang="en-US" b="1">
            <a:solidFill>
              <a:schemeClr val="tx1"/>
            </a:solidFill>
          </a:endParaRPr>
        </a:p>
      </dgm:t>
    </dgm:pt>
    <dgm:pt modelId="{D0D99A3D-9542-4EBA-B15B-D543FD995EB3}">
      <dgm:prSet/>
      <dgm:spPr/>
      <dgm:t>
        <a:bodyPr/>
        <a:lstStyle/>
        <a:p>
          <a:pPr rtl="0"/>
          <a:r>
            <a:rPr lang="en-US" b="1" dirty="0" smtClean="0">
              <a:solidFill>
                <a:schemeClr val="tx1"/>
              </a:solidFill>
            </a:rPr>
            <a:t>Captive product pricing</a:t>
          </a:r>
          <a:endParaRPr lang="en-US" b="1" dirty="0">
            <a:solidFill>
              <a:schemeClr val="tx1"/>
            </a:solidFill>
          </a:endParaRPr>
        </a:p>
      </dgm:t>
    </dgm:pt>
    <dgm:pt modelId="{7F878F12-A112-48C2-9443-BF42FD8242E6}" type="parTrans" cxnId="{C3FE27F1-8794-494B-8C6F-240F91EDDE20}">
      <dgm:prSet/>
      <dgm:spPr/>
      <dgm:t>
        <a:bodyPr/>
        <a:lstStyle/>
        <a:p>
          <a:endParaRPr lang="en-US" b="1">
            <a:solidFill>
              <a:schemeClr val="tx1"/>
            </a:solidFill>
          </a:endParaRPr>
        </a:p>
      </dgm:t>
    </dgm:pt>
    <dgm:pt modelId="{35B7FC83-6136-4707-AAC7-80A2A989894F}" type="sibTrans" cxnId="{C3FE27F1-8794-494B-8C6F-240F91EDDE20}">
      <dgm:prSet/>
      <dgm:spPr/>
      <dgm:t>
        <a:bodyPr/>
        <a:lstStyle/>
        <a:p>
          <a:endParaRPr lang="en-US" b="1">
            <a:solidFill>
              <a:schemeClr val="tx1"/>
            </a:solidFill>
          </a:endParaRPr>
        </a:p>
      </dgm:t>
    </dgm:pt>
    <dgm:pt modelId="{C92B4E72-3FAF-4C45-8495-C4A618F4EC3D}">
      <dgm:prSet/>
      <dgm:spPr/>
      <dgm:t>
        <a:bodyPr/>
        <a:lstStyle/>
        <a:p>
          <a:pPr rtl="0"/>
          <a:r>
            <a:rPr lang="en-US" b="1" dirty="0" smtClean="0">
              <a:solidFill>
                <a:schemeClr val="tx1"/>
              </a:solidFill>
            </a:rPr>
            <a:t>By-product pricing</a:t>
          </a:r>
          <a:endParaRPr lang="en-US" b="1" dirty="0">
            <a:solidFill>
              <a:schemeClr val="tx1"/>
            </a:solidFill>
          </a:endParaRPr>
        </a:p>
      </dgm:t>
    </dgm:pt>
    <dgm:pt modelId="{9643B15F-909D-4610-9239-960B7F5FFF45}" type="parTrans" cxnId="{992719A8-A061-4994-A2BF-5C9841D9419A}">
      <dgm:prSet/>
      <dgm:spPr/>
      <dgm:t>
        <a:bodyPr/>
        <a:lstStyle/>
        <a:p>
          <a:endParaRPr lang="en-US" b="1">
            <a:solidFill>
              <a:schemeClr val="tx1"/>
            </a:solidFill>
          </a:endParaRPr>
        </a:p>
      </dgm:t>
    </dgm:pt>
    <dgm:pt modelId="{F4B2BA87-31A6-4C52-807E-826242CB1976}" type="sibTrans" cxnId="{992719A8-A061-4994-A2BF-5C9841D9419A}">
      <dgm:prSet/>
      <dgm:spPr/>
      <dgm:t>
        <a:bodyPr/>
        <a:lstStyle/>
        <a:p>
          <a:endParaRPr lang="en-US" b="1">
            <a:solidFill>
              <a:schemeClr val="tx1"/>
            </a:solidFill>
          </a:endParaRPr>
        </a:p>
      </dgm:t>
    </dgm:pt>
    <dgm:pt modelId="{7032B9DC-5C73-447E-A20D-34D967353FB0}">
      <dgm:prSet/>
      <dgm:spPr/>
      <dgm:t>
        <a:bodyPr/>
        <a:lstStyle/>
        <a:p>
          <a:pPr rtl="0"/>
          <a:r>
            <a:rPr lang="en-US" b="1" dirty="0" smtClean="0">
              <a:solidFill>
                <a:schemeClr val="tx1"/>
              </a:solidFill>
            </a:rPr>
            <a:t>Product bundle pricing</a:t>
          </a:r>
          <a:endParaRPr lang="en-US" b="1" dirty="0">
            <a:solidFill>
              <a:schemeClr val="tx1"/>
            </a:solidFill>
          </a:endParaRPr>
        </a:p>
      </dgm:t>
    </dgm:pt>
    <dgm:pt modelId="{AD14C660-58DD-4D5F-9846-51E538E56D00}" type="parTrans" cxnId="{7E571D3A-FAA9-4B74-A651-B651E1771064}">
      <dgm:prSet/>
      <dgm:spPr/>
      <dgm:t>
        <a:bodyPr/>
        <a:lstStyle/>
        <a:p>
          <a:endParaRPr lang="en-US" b="1">
            <a:solidFill>
              <a:schemeClr val="tx1"/>
            </a:solidFill>
          </a:endParaRPr>
        </a:p>
      </dgm:t>
    </dgm:pt>
    <dgm:pt modelId="{CEEDBBAE-D117-40D7-A7A7-621FBA0B9A80}" type="sibTrans" cxnId="{7E571D3A-FAA9-4B74-A651-B651E1771064}">
      <dgm:prSet/>
      <dgm:spPr/>
      <dgm:t>
        <a:bodyPr/>
        <a:lstStyle/>
        <a:p>
          <a:endParaRPr lang="en-US" b="1">
            <a:solidFill>
              <a:schemeClr val="tx1"/>
            </a:solidFill>
          </a:endParaRPr>
        </a:p>
      </dgm:t>
    </dgm:pt>
    <dgm:pt modelId="{74053AFE-9CAE-45CA-AA9B-4BAF98E7238A}" type="pres">
      <dgm:prSet presAssocID="{05371DE0-34EC-42D4-AC9B-B66632A7AF55}" presName="diagram" presStyleCnt="0">
        <dgm:presLayoutVars>
          <dgm:dir/>
          <dgm:resizeHandles val="exact"/>
        </dgm:presLayoutVars>
      </dgm:prSet>
      <dgm:spPr/>
      <dgm:t>
        <a:bodyPr/>
        <a:lstStyle/>
        <a:p>
          <a:endParaRPr lang="en-US"/>
        </a:p>
      </dgm:t>
    </dgm:pt>
    <dgm:pt modelId="{88F1BC43-E2C2-41F5-8A04-8F155ABB78EA}" type="pres">
      <dgm:prSet presAssocID="{E82A2B82-C079-49AB-A369-EE45739DF7D9}" presName="node" presStyleLbl="node1" presStyleIdx="0" presStyleCnt="5">
        <dgm:presLayoutVars>
          <dgm:bulletEnabled val="1"/>
        </dgm:presLayoutVars>
      </dgm:prSet>
      <dgm:spPr/>
      <dgm:t>
        <a:bodyPr/>
        <a:lstStyle/>
        <a:p>
          <a:endParaRPr lang="en-US"/>
        </a:p>
      </dgm:t>
    </dgm:pt>
    <dgm:pt modelId="{6C57BBD1-771D-48B2-AE6F-FD8A0F8F0322}" type="pres">
      <dgm:prSet presAssocID="{CD85E8D3-DCA7-410D-B758-E65580E5131B}" presName="sibTrans" presStyleCnt="0"/>
      <dgm:spPr/>
      <dgm:t>
        <a:bodyPr/>
        <a:lstStyle/>
        <a:p>
          <a:endParaRPr lang="en-US"/>
        </a:p>
      </dgm:t>
    </dgm:pt>
    <dgm:pt modelId="{839FD2AA-CEEF-40A5-8046-FCD6066BF506}" type="pres">
      <dgm:prSet presAssocID="{156E0629-0FEC-41AC-8E40-6C8175D312B3}" presName="node" presStyleLbl="node1" presStyleIdx="1" presStyleCnt="5">
        <dgm:presLayoutVars>
          <dgm:bulletEnabled val="1"/>
        </dgm:presLayoutVars>
      </dgm:prSet>
      <dgm:spPr/>
      <dgm:t>
        <a:bodyPr/>
        <a:lstStyle/>
        <a:p>
          <a:endParaRPr lang="en-US"/>
        </a:p>
      </dgm:t>
    </dgm:pt>
    <dgm:pt modelId="{B2F827CF-7FE2-47DA-AA3B-49D7F1126137}" type="pres">
      <dgm:prSet presAssocID="{123DA7B4-FA38-4334-A820-2866A05F35C7}" presName="sibTrans" presStyleCnt="0"/>
      <dgm:spPr/>
      <dgm:t>
        <a:bodyPr/>
        <a:lstStyle/>
        <a:p>
          <a:endParaRPr lang="en-US"/>
        </a:p>
      </dgm:t>
    </dgm:pt>
    <dgm:pt modelId="{878ACB6C-1438-453B-A80D-2E3CA7C15FA6}" type="pres">
      <dgm:prSet presAssocID="{D0D99A3D-9542-4EBA-B15B-D543FD995EB3}" presName="node" presStyleLbl="node1" presStyleIdx="2" presStyleCnt="5">
        <dgm:presLayoutVars>
          <dgm:bulletEnabled val="1"/>
        </dgm:presLayoutVars>
      </dgm:prSet>
      <dgm:spPr/>
      <dgm:t>
        <a:bodyPr/>
        <a:lstStyle/>
        <a:p>
          <a:endParaRPr lang="en-US"/>
        </a:p>
      </dgm:t>
    </dgm:pt>
    <dgm:pt modelId="{B6A4EAA1-B9B6-4EC4-9D13-0DA8087EE003}" type="pres">
      <dgm:prSet presAssocID="{35B7FC83-6136-4707-AAC7-80A2A989894F}" presName="sibTrans" presStyleCnt="0"/>
      <dgm:spPr/>
      <dgm:t>
        <a:bodyPr/>
        <a:lstStyle/>
        <a:p>
          <a:endParaRPr lang="en-US"/>
        </a:p>
      </dgm:t>
    </dgm:pt>
    <dgm:pt modelId="{27B884BD-467D-4155-BA44-C7FC088B268F}" type="pres">
      <dgm:prSet presAssocID="{C92B4E72-3FAF-4C45-8495-C4A618F4EC3D}" presName="node" presStyleLbl="node1" presStyleIdx="3" presStyleCnt="5">
        <dgm:presLayoutVars>
          <dgm:bulletEnabled val="1"/>
        </dgm:presLayoutVars>
      </dgm:prSet>
      <dgm:spPr/>
      <dgm:t>
        <a:bodyPr/>
        <a:lstStyle/>
        <a:p>
          <a:endParaRPr lang="en-US"/>
        </a:p>
      </dgm:t>
    </dgm:pt>
    <dgm:pt modelId="{A52AAD4A-9C59-4C0A-92AE-42EC756374B2}" type="pres">
      <dgm:prSet presAssocID="{F4B2BA87-31A6-4C52-807E-826242CB1976}" presName="sibTrans" presStyleCnt="0"/>
      <dgm:spPr/>
      <dgm:t>
        <a:bodyPr/>
        <a:lstStyle/>
        <a:p>
          <a:endParaRPr lang="en-US"/>
        </a:p>
      </dgm:t>
    </dgm:pt>
    <dgm:pt modelId="{DD39166E-813B-4E8A-A1CC-5B72CA95288C}" type="pres">
      <dgm:prSet presAssocID="{7032B9DC-5C73-447E-A20D-34D967353FB0}" presName="node" presStyleLbl="node1" presStyleIdx="4" presStyleCnt="5">
        <dgm:presLayoutVars>
          <dgm:bulletEnabled val="1"/>
        </dgm:presLayoutVars>
      </dgm:prSet>
      <dgm:spPr/>
      <dgm:t>
        <a:bodyPr/>
        <a:lstStyle/>
        <a:p>
          <a:endParaRPr lang="en-US"/>
        </a:p>
      </dgm:t>
    </dgm:pt>
  </dgm:ptLst>
  <dgm:cxnLst>
    <dgm:cxn modelId="{BABDBD4E-2652-46B3-85C4-E6E3DB503A91}" type="presOf" srcId="{7032B9DC-5C73-447E-A20D-34D967353FB0}" destId="{DD39166E-813B-4E8A-A1CC-5B72CA95288C}" srcOrd="0" destOrd="0" presId="urn:microsoft.com/office/officeart/2005/8/layout/default#3"/>
    <dgm:cxn modelId="{F2DC97F6-4B84-40F2-AC5C-7B7384AFC896}" type="presOf" srcId="{D0D99A3D-9542-4EBA-B15B-D543FD995EB3}" destId="{878ACB6C-1438-453B-A80D-2E3CA7C15FA6}" srcOrd="0" destOrd="0" presId="urn:microsoft.com/office/officeart/2005/8/layout/default#3"/>
    <dgm:cxn modelId="{C3FE27F1-8794-494B-8C6F-240F91EDDE20}" srcId="{05371DE0-34EC-42D4-AC9B-B66632A7AF55}" destId="{D0D99A3D-9542-4EBA-B15B-D543FD995EB3}" srcOrd="2" destOrd="0" parTransId="{7F878F12-A112-48C2-9443-BF42FD8242E6}" sibTransId="{35B7FC83-6136-4707-AAC7-80A2A989894F}"/>
    <dgm:cxn modelId="{547CFFB9-D081-4170-BED6-22E3A067B1B6}" type="presOf" srcId="{05371DE0-34EC-42D4-AC9B-B66632A7AF55}" destId="{74053AFE-9CAE-45CA-AA9B-4BAF98E7238A}" srcOrd="0" destOrd="0" presId="urn:microsoft.com/office/officeart/2005/8/layout/default#3"/>
    <dgm:cxn modelId="{9CCF4F55-F5C8-4B6C-8494-915F3DF576E3}" type="presOf" srcId="{C92B4E72-3FAF-4C45-8495-C4A618F4EC3D}" destId="{27B884BD-467D-4155-BA44-C7FC088B268F}" srcOrd="0" destOrd="0" presId="urn:microsoft.com/office/officeart/2005/8/layout/default#3"/>
    <dgm:cxn modelId="{96CF6DE3-3C7E-417A-9A2B-1C343AEE2FA6}" srcId="{05371DE0-34EC-42D4-AC9B-B66632A7AF55}" destId="{156E0629-0FEC-41AC-8E40-6C8175D312B3}" srcOrd="1" destOrd="0" parTransId="{D49C7E4D-AE8D-4851-B8FA-393C4A2EA3DC}" sibTransId="{123DA7B4-FA38-4334-A820-2866A05F35C7}"/>
    <dgm:cxn modelId="{7E571D3A-FAA9-4B74-A651-B651E1771064}" srcId="{05371DE0-34EC-42D4-AC9B-B66632A7AF55}" destId="{7032B9DC-5C73-447E-A20D-34D967353FB0}" srcOrd="4" destOrd="0" parTransId="{AD14C660-58DD-4D5F-9846-51E538E56D00}" sibTransId="{CEEDBBAE-D117-40D7-A7A7-621FBA0B9A80}"/>
    <dgm:cxn modelId="{72E0CDC7-9074-4F19-995A-1082F0E25F7B}" srcId="{05371DE0-34EC-42D4-AC9B-B66632A7AF55}" destId="{E82A2B82-C079-49AB-A369-EE45739DF7D9}" srcOrd="0" destOrd="0" parTransId="{0ACBC9B6-5F86-4EDD-86F2-ED0341EAE3AA}" sibTransId="{CD85E8D3-DCA7-410D-B758-E65580E5131B}"/>
    <dgm:cxn modelId="{9D25E5B8-078E-4114-868E-0A893C45BEDF}" type="presOf" srcId="{E82A2B82-C079-49AB-A369-EE45739DF7D9}" destId="{88F1BC43-E2C2-41F5-8A04-8F155ABB78EA}" srcOrd="0" destOrd="0" presId="urn:microsoft.com/office/officeart/2005/8/layout/default#3"/>
    <dgm:cxn modelId="{992719A8-A061-4994-A2BF-5C9841D9419A}" srcId="{05371DE0-34EC-42D4-AC9B-B66632A7AF55}" destId="{C92B4E72-3FAF-4C45-8495-C4A618F4EC3D}" srcOrd="3" destOrd="0" parTransId="{9643B15F-909D-4610-9239-960B7F5FFF45}" sibTransId="{F4B2BA87-31A6-4C52-807E-826242CB1976}"/>
    <dgm:cxn modelId="{7ECA5E53-0ADB-4D2B-9277-D655B03ABFE9}" type="presOf" srcId="{156E0629-0FEC-41AC-8E40-6C8175D312B3}" destId="{839FD2AA-CEEF-40A5-8046-FCD6066BF506}" srcOrd="0" destOrd="0" presId="urn:microsoft.com/office/officeart/2005/8/layout/default#3"/>
    <dgm:cxn modelId="{DB649927-D626-465F-9ACB-DB6CCF10BF41}" type="presParOf" srcId="{74053AFE-9CAE-45CA-AA9B-4BAF98E7238A}" destId="{88F1BC43-E2C2-41F5-8A04-8F155ABB78EA}" srcOrd="0" destOrd="0" presId="urn:microsoft.com/office/officeart/2005/8/layout/default#3"/>
    <dgm:cxn modelId="{DEE8F5B4-3636-4C5C-B8AA-26AD84B92CB1}" type="presParOf" srcId="{74053AFE-9CAE-45CA-AA9B-4BAF98E7238A}" destId="{6C57BBD1-771D-48B2-AE6F-FD8A0F8F0322}" srcOrd="1" destOrd="0" presId="urn:microsoft.com/office/officeart/2005/8/layout/default#3"/>
    <dgm:cxn modelId="{E3A6D7E0-B381-430E-9285-86EB97D0C82D}" type="presParOf" srcId="{74053AFE-9CAE-45CA-AA9B-4BAF98E7238A}" destId="{839FD2AA-CEEF-40A5-8046-FCD6066BF506}" srcOrd="2" destOrd="0" presId="urn:microsoft.com/office/officeart/2005/8/layout/default#3"/>
    <dgm:cxn modelId="{69AE0F35-22A0-42F0-95F7-185804B5D542}" type="presParOf" srcId="{74053AFE-9CAE-45CA-AA9B-4BAF98E7238A}" destId="{B2F827CF-7FE2-47DA-AA3B-49D7F1126137}" srcOrd="3" destOrd="0" presId="urn:microsoft.com/office/officeart/2005/8/layout/default#3"/>
    <dgm:cxn modelId="{A23751A4-FE6E-432D-B897-3F5544E79D6B}" type="presParOf" srcId="{74053AFE-9CAE-45CA-AA9B-4BAF98E7238A}" destId="{878ACB6C-1438-453B-A80D-2E3CA7C15FA6}" srcOrd="4" destOrd="0" presId="urn:microsoft.com/office/officeart/2005/8/layout/default#3"/>
    <dgm:cxn modelId="{37AEF376-CD4E-4C1F-83C1-BDC8F17F3542}" type="presParOf" srcId="{74053AFE-9CAE-45CA-AA9B-4BAF98E7238A}" destId="{B6A4EAA1-B9B6-4EC4-9D13-0DA8087EE003}" srcOrd="5" destOrd="0" presId="urn:microsoft.com/office/officeart/2005/8/layout/default#3"/>
    <dgm:cxn modelId="{1D0D1F3C-686F-45E4-B052-2A77D4E2B810}" type="presParOf" srcId="{74053AFE-9CAE-45CA-AA9B-4BAF98E7238A}" destId="{27B884BD-467D-4155-BA44-C7FC088B268F}" srcOrd="6" destOrd="0" presId="urn:microsoft.com/office/officeart/2005/8/layout/default#3"/>
    <dgm:cxn modelId="{289FBC14-A217-4C3E-A1BC-DB64E90A8564}" type="presParOf" srcId="{74053AFE-9CAE-45CA-AA9B-4BAF98E7238A}" destId="{A52AAD4A-9C59-4C0A-92AE-42EC756374B2}" srcOrd="7" destOrd="0" presId="urn:microsoft.com/office/officeart/2005/8/layout/default#3"/>
    <dgm:cxn modelId="{A772E465-3A54-4DEF-BEE6-981848170B4F}" type="presParOf" srcId="{74053AFE-9CAE-45CA-AA9B-4BAF98E7238A}" destId="{DD39166E-813B-4E8A-A1CC-5B72CA95288C}" srcOrd="8"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B7F54-6F2E-4F70-A732-B4C92589295E}" type="doc">
      <dgm:prSet loTypeId="urn:microsoft.com/office/officeart/2005/8/layout/default#4" loCatId="list" qsTypeId="urn:microsoft.com/office/officeart/2005/8/quickstyle/simple1#6" qsCatId="simple" csTypeId="urn:microsoft.com/office/officeart/2005/8/colors/colorful2" csCatId="colorful" phldr="1"/>
      <dgm:spPr/>
      <dgm:t>
        <a:bodyPr/>
        <a:lstStyle/>
        <a:p>
          <a:endParaRPr lang="en-US"/>
        </a:p>
      </dgm:t>
    </dgm:pt>
    <dgm:pt modelId="{6E2C1CBC-CD02-4BCF-A09B-1C39A6049285}">
      <dgm:prSet custT="1"/>
      <dgm:spPr/>
      <dgm:t>
        <a:bodyPr/>
        <a:lstStyle/>
        <a:p>
          <a:pPr rtl="0"/>
          <a:r>
            <a:rPr lang="en-US" sz="2800" b="1" dirty="0" smtClean="0">
              <a:solidFill>
                <a:schemeClr val="tx1"/>
              </a:solidFill>
            </a:rPr>
            <a:t>Discount and allowance pricing</a:t>
          </a:r>
          <a:endParaRPr lang="en-US" sz="2800" b="1" dirty="0">
            <a:solidFill>
              <a:schemeClr val="tx1"/>
            </a:solidFill>
          </a:endParaRPr>
        </a:p>
      </dgm:t>
    </dgm:pt>
    <dgm:pt modelId="{D0966B9F-2703-43A2-9F27-C21128B27CC0}" type="parTrans" cxnId="{12064FC0-3001-404E-BC29-553FEDA038E6}">
      <dgm:prSet/>
      <dgm:spPr/>
      <dgm:t>
        <a:bodyPr/>
        <a:lstStyle/>
        <a:p>
          <a:endParaRPr lang="en-US" sz="2000" b="1">
            <a:solidFill>
              <a:schemeClr val="tx1"/>
            </a:solidFill>
          </a:endParaRPr>
        </a:p>
      </dgm:t>
    </dgm:pt>
    <dgm:pt modelId="{267BFEC8-6112-4252-9F17-84607EB25FA3}" type="sibTrans" cxnId="{12064FC0-3001-404E-BC29-553FEDA038E6}">
      <dgm:prSet/>
      <dgm:spPr/>
      <dgm:t>
        <a:bodyPr/>
        <a:lstStyle/>
        <a:p>
          <a:endParaRPr lang="en-US" sz="2000" b="1">
            <a:solidFill>
              <a:schemeClr val="tx1"/>
            </a:solidFill>
          </a:endParaRPr>
        </a:p>
      </dgm:t>
    </dgm:pt>
    <dgm:pt modelId="{96BED9AE-81A5-42EB-928E-352E29093709}">
      <dgm:prSet custT="1"/>
      <dgm:spPr/>
      <dgm:t>
        <a:bodyPr/>
        <a:lstStyle/>
        <a:p>
          <a:pPr rtl="0"/>
          <a:r>
            <a:rPr lang="en-US" sz="2800" b="1" dirty="0" smtClean="0">
              <a:solidFill>
                <a:schemeClr val="tx1"/>
              </a:solidFill>
            </a:rPr>
            <a:t>Segmented pricing</a:t>
          </a:r>
          <a:endParaRPr lang="en-US" sz="2800" b="1" dirty="0">
            <a:solidFill>
              <a:schemeClr val="tx1"/>
            </a:solidFill>
          </a:endParaRPr>
        </a:p>
      </dgm:t>
    </dgm:pt>
    <dgm:pt modelId="{BCA96B29-C082-42F8-AD98-7C68ECF06597}" type="parTrans" cxnId="{64897552-D2C6-45C7-AB38-22D54B3BE3AF}">
      <dgm:prSet/>
      <dgm:spPr/>
      <dgm:t>
        <a:bodyPr/>
        <a:lstStyle/>
        <a:p>
          <a:endParaRPr lang="en-US" sz="2000" b="1">
            <a:solidFill>
              <a:schemeClr val="tx1"/>
            </a:solidFill>
          </a:endParaRPr>
        </a:p>
      </dgm:t>
    </dgm:pt>
    <dgm:pt modelId="{048F5E2D-1800-4864-9D8F-F5FEAF9F91A1}" type="sibTrans" cxnId="{64897552-D2C6-45C7-AB38-22D54B3BE3AF}">
      <dgm:prSet/>
      <dgm:spPr/>
      <dgm:t>
        <a:bodyPr/>
        <a:lstStyle/>
        <a:p>
          <a:endParaRPr lang="en-US" sz="2000" b="1">
            <a:solidFill>
              <a:schemeClr val="tx1"/>
            </a:solidFill>
          </a:endParaRPr>
        </a:p>
      </dgm:t>
    </dgm:pt>
    <dgm:pt modelId="{D4DD896C-5D23-426F-84C2-ED4A5F5BA356}">
      <dgm:prSet custT="1"/>
      <dgm:spPr/>
      <dgm:t>
        <a:bodyPr/>
        <a:lstStyle/>
        <a:p>
          <a:pPr rtl="0"/>
          <a:r>
            <a:rPr lang="en-US" sz="2800" b="1" dirty="0" smtClean="0">
              <a:solidFill>
                <a:schemeClr val="tx1"/>
              </a:solidFill>
            </a:rPr>
            <a:t>Psychological pricing</a:t>
          </a:r>
          <a:endParaRPr lang="en-US" sz="2800" b="1" dirty="0">
            <a:solidFill>
              <a:schemeClr val="tx1"/>
            </a:solidFill>
          </a:endParaRPr>
        </a:p>
      </dgm:t>
    </dgm:pt>
    <dgm:pt modelId="{A22ACC41-33F7-49E9-AADB-897CDF379D2E}" type="parTrans" cxnId="{66CEF39F-35EE-4391-A4F7-FF532086C9B5}">
      <dgm:prSet/>
      <dgm:spPr/>
      <dgm:t>
        <a:bodyPr/>
        <a:lstStyle/>
        <a:p>
          <a:endParaRPr lang="en-US" sz="2000" b="1">
            <a:solidFill>
              <a:schemeClr val="tx1"/>
            </a:solidFill>
          </a:endParaRPr>
        </a:p>
      </dgm:t>
    </dgm:pt>
    <dgm:pt modelId="{B0EA9851-4969-4F4C-ABAA-4FFCBE021AF0}" type="sibTrans" cxnId="{66CEF39F-35EE-4391-A4F7-FF532086C9B5}">
      <dgm:prSet/>
      <dgm:spPr/>
      <dgm:t>
        <a:bodyPr/>
        <a:lstStyle/>
        <a:p>
          <a:endParaRPr lang="en-US" sz="2000" b="1">
            <a:solidFill>
              <a:schemeClr val="tx1"/>
            </a:solidFill>
          </a:endParaRPr>
        </a:p>
      </dgm:t>
    </dgm:pt>
    <dgm:pt modelId="{6766B810-8650-4879-B968-457C905FF3D5}">
      <dgm:prSet custT="1"/>
      <dgm:spPr/>
      <dgm:t>
        <a:bodyPr/>
        <a:lstStyle/>
        <a:p>
          <a:pPr rtl="0"/>
          <a:r>
            <a:rPr lang="en-US" sz="2800" b="1" dirty="0" smtClean="0">
              <a:solidFill>
                <a:schemeClr val="tx1"/>
              </a:solidFill>
            </a:rPr>
            <a:t>Promotional pricing</a:t>
          </a:r>
          <a:endParaRPr lang="en-US" sz="2800" b="1" dirty="0">
            <a:solidFill>
              <a:schemeClr val="tx1"/>
            </a:solidFill>
          </a:endParaRPr>
        </a:p>
      </dgm:t>
    </dgm:pt>
    <dgm:pt modelId="{1C0131B8-C9C3-4972-85A7-93A4CFA59E5B}" type="parTrans" cxnId="{A5C1960E-B82A-46B6-BF42-2AF3870133D5}">
      <dgm:prSet/>
      <dgm:spPr/>
      <dgm:t>
        <a:bodyPr/>
        <a:lstStyle/>
        <a:p>
          <a:endParaRPr lang="en-US" sz="2000" b="1">
            <a:solidFill>
              <a:schemeClr val="tx1"/>
            </a:solidFill>
          </a:endParaRPr>
        </a:p>
      </dgm:t>
    </dgm:pt>
    <dgm:pt modelId="{544FE6F8-E8FC-4308-8455-A8545931A628}" type="sibTrans" cxnId="{A5C1960E-B82A-46B6-BF42-2AF3870133D5}">
      <dgm:prSet/>
      <dgm:spPr/>
      <dgm:t>
        <a:bodyPr/>
        <a:lstStyle/>
        <a:p>
          <a:endParaRPr lang="en-US" sz="2000" b="1">
            <a:solidFill>
              <a:schemeClr val="tx1"/>
            </a:solidFill>
          </a:endParaRPr>
        </a:p>
      </dgm:t>
    </dgm:pt>
    <dgm:pt modelId="{2B9FC9B2-1C96-44AF-9C90-DF78DE9D4565}">
      <dgm:prSet custT="1"/>
      <dgm:spPr/>
      <dgm:t>
        <a:bodyPr/>
        <a:lstStyle/>
        <a:p>
          <a:pPr rtl="0"/>
          <a:r>
            <a:rPr lang="en-US" sz="2800" b="1" dirty="0" smtClean="0">
              <a:solidFill>
                <a:schemeClr val="tx1"/>
              </a:solidFill>
            </a:rPr>
            <a:t>Geographic pricing</a:t>
          </a:r>
          <a:endParaRPr lang="en-US" sz="2800" b="1" dirty="0">
            <a:solidFill>
              <a:schemeClr val="tx1"/>
            </a:solidFill>
          </a:endParaRPr>
        </a:p>
      </dgm:t>
    </dgm:pt>
    <dgm:pt modelId="{1B2AEF0E-9091-4A1B-A8A1-9E3FFB5CD817}" type="parTrans" cxnId="{BF0D8E0A-AA9B-484D-9F24-E23BDB1DA3EE}">
      <dgm:prSet/>
      <dgm:spPr/>
      <dgm:t>
        <a:bodyPr/>
        <a:lstStyle/>
        <a:p>
          <a:endParaRPr lang="en-US" sz="2000" b="1">
            <a:solidFill>
              <a:schemeClr val="tx1"/>
            </a:solidFill>
          </a:endParaRPr>
        </a:p>
      </dgm:t>
    </dgm:pt>
    <dgm:pt modelId="{982BC40C-41D6-4CF3-8334-339002213D1B}" type="sibTrans" cxnId="{BF0D8E0A-AA9B-484D-9F24-E23BDB1DA3EE}">
      <dgm:prSet/>
      <dgm:spPr/>
      <dgm:t>
        <a:bodyPr/>
        <a:lstStyle/>
        <a:p>
          <a:endParaRPr lang="en-US" sz="2000" b="1">
            <a:solidFill>
              <a:schemeClr val="tx1"/>
            </a:solidFill>
          </a:endParaRPr>
        </a:p>
      </dgm:t>
    </dgm:pt>
    <dgm:pt modelId="{8370295C-07F5-4E1B-8BEF-12BA5E55250E}">
      <dgm:prSet custT="1"/>
      <dgm:spPr/>
      <dgm:t>
        <a:bodyPr/>
        <a:lstStyle/>
        <a:p>
          <a:pPr rtl="0"/>
          <a:r>
            <a:rPr lang="en-US" sz="2800" b="1" smtClean="0">
              <a:solidFill>
                <a:schemeClr val="tx1"/>
              </a:solidFill>
            </a:rPr>
            <a:t>Dynamic pricing</a:t>
          </a:r>
          <a:endParaRPr lang="en-US" sz="2800" b="1" dirty="0">
            <a:solidFill>
              <a:schemeClr val="tx1"/>
            </a:solidFill>
          </a:endParaRPr>
        </a:p>
      </dgm:t>
    </dgm:pt>
    <dgm:pt modelId="{6BFAB1AE-8597-4054-AB30-A9CC114D5BE4}" type="parTrans" cxnId="{13744B3E-4E74-412A-9A8B-9EAEBAC904D8}">
      <dgm:prSet/>
      <dgm:spPr/>
      <dgm:t>
        <a:bodyPr/>
        <a:lstStyle/>
        <a:p>
          <a:endParaRPr lang="en-US" sz="2000" b="1">
            <a:solidFill>
              <a:schemeClr val="tx1"/>
            </a:solidFill>
          </a:endParaRPr>
        </a:p>
      </dgm:t>
    </dgm:pt>
    <dgm:pt modelId="{98448D68-B46F-4C90-9C36-9FE38A043655}" type="sibTrans" cxnId="{13744B3E-4E74-412A-9A8B-9EAEBAC904D8}">
      <dgm:prSet/>
      <dgm:spPr/>
      <dgm:t>
        <a:bodyPr/>
        <a:lstStyle/>
        <a:p>
          <a:endParaRPr lang="en-US" sz="2000" b="1">
            <a:solidFill>
              <a:schemeClr val="tx1"/>
            </a:solidFill>
          </a:endParaRPr>
        </a:p>
      </dgm:t>
    </dgm:pt>
    <dgm:pt modelId="{88CE712A-BC2A-4476-BDDA-C2942F908E2C}">
      <dgm:prSet custT="1"/>
      <dgm:spPr/>
      <dgm:t>
        <a:bodyPr/>
        <a:lstStyle/>
        <a:p>
          <a:pPr rtl="0"/>
          <a:r>
            <a:rPr lang="en-US" sz="2800" b="1" dirty="0" smtClean="0">
              <a:solidFill>
                <a:schemeClr val="tx1"/>
              </a:solidFill>
            </a:rPr>
            <a:t>International pricing</a:t>
          </a:r>
          <a:endParaRPr lang="en-US" sz="2800" b="1" dirty="0">
            <a:solidFill>
              <a:schemeClr val="tx1"/>
            </a:solidFill>
          </a:endParaRPr>
        </a:p>
      </dgm:t>
    </dgm:pt>
    <dgm:pt modelId="{A1997033-D133-49C4-8F68-4F9F504091E8}" type="parTrans" cxnId="{38BF2A42-5DAD-419B-A222-D3BD6BB7C763}">
      <dgm:prSet/>
      <dgm:spPr/>
      <dgm:t>
        <a:bodyPr/>
        <a:lstStyle/>
        <a:p>
          <a:endParaRPr lang="en-US" sz="2000" b="1">
            <a:solidFill>
              <a:schemeClr val="tx1"/>
            </a:solidFill>
          </a:endParaRPr>
        </a:p>
      </dgm:t>
    </dgm:pt>
    <dgm:pt modelId="{5D814566-04CC-404A-8160-10030D83CE30}" type="sibTrans" cxnId="{38BF2A42-5DAD-419B-A222-D3BD6BB7C763}">
      <dgm:prSet/>
      <dgm:spPr/>
      <dgm:t>
        <a:bodyPr/>
        <a:lstStyle/>
        <a:p>
          <a:endParaRPr lang="en-US" sz="2000" b="1">
            <a:solidFill>
              <a:schemeClr val="tx1"/>
            </a:solidFill>
          </a:endParaRPr>
        </a:p>
      </dgm:t>
    </dgm:pt>
    <dgm:pt modelId="{8B00C77A-0F1A-453C-B1AB-3AC42F097A0A}" type="pres">
      <dgm:prSet presAssocID="{12AB7F54-6F2E-4F70-A732-B4C92589295E}" presName="diagram" presStyleCnt="0">
        <dgm:presLayoutVars>
          <dgm:dir/>
          <dgm:resizeHandles val="exact"/>
        </dgm:presLayoutVars>
      </dgm:prSet>
      <dgm:spPr/>
      <dgm:t>
        <a:bodyPr/>
        <a:lstStyle/>
        <a:p>
          <a:endParaRPr lang="en-US"/>
        </a:p>
      </dgm:t>
    </dgm:pt>
    <dgm:pt modelId="{9AA95D6A-C4FB-455A-9954-76F670070021}" type="pres">
      <dgm:prSet presAssocID="{6E2C1CBC-CD02-4BCF-A09B-1C39A6049285}" presName="node" presStyleLbl="node1" presStyleIdx="0" presStyleCnt="7" custScaleX="122371">
        <dgm:presLayoutVars>
          <dgm:bulletEnabled val="1"/>
        </dgm:presLayoutVars>
      </dgm:prSet>
      <dgm:spPr/>
      <dgm:t>
        <a:bodyPr/>
        <a:lstStyle/>
        <a:p>
          <a:endParaRPr lang="en-US"/>
        </a:p>
      </dgm:t>
    </dgm:pt>
    <dgm:pt modelId="{9AA2AC62-6AF3-4913-9391-333B69F67AF7}" type="pres">
      <dgm:prSet presAssocID="{267BFEC8-6112-4252-9F17-84607EB25FA3}" presName="sibTrans" presStyleCnt="0"/>
      <dgm:spPr/>
      <dgm:t>
        <a:bodyPr/>
        <a:lstStyle/>
        <a:p>
          <a:endParaRPr lang="en-US"/>
        </a:p>
      </dgm:t>
    </dgm:pt>
    <dgm:pt modelId="{7CE8B4F6-BB6D-4B2B-8C61-44B809EF2647}" type="pres">
      <dgm:prSet presAssocID="{96BED9AE-81A5-42EB-928E-352E29093709}" presName="node" presStyleLbl="node1" presStyleIdx="1" presStyleCnt="7">
        <dgm:presLayoutVars>
          <dgm:bulletEnabled val="1"/>
        </dgm:presLayoutVars>
      </dgm:prSet>
      <dgm:spPr/>
      <dgm:t>
        <a:bodyPr/>
        <a:lstStyle/>
        <a:p>
          <a:endParaRPr lang="en-US"/>
        </a:p>
      </dgm:t>
    </dgm:pt>
    <dgm:pt modelId="{C9AB963B-12D8-4E6E-9590-BFFC1316A58A}" type="pres">
      <dgm:prSet presAssocID="{048F5E2D-1800-4864-9D8F-F5FEAF9F91A1}" presName="sibTrans" presStyleCnt="0"/>
      <dgm:spPr/>
      <dgm:t>
        <a:bodyPr/>
        <a:lstStyle/>
        <a:p>
          <a:endParaRPr lang="en-US"/>
        </a:p>
      </dgm:t>
    </dgm:pt>
    <dgm:pt modelId="{79E305AF-41E6-4E1F-807B-674516980219}" type="pres">
      <dgm:prSet presAssocID="{D4DD896C-5D23-426F-84C2-ED4A5F5BA356}" presName="node" presStyleLbl="node1" presStyleIdx="2" presStyleCnt="7" custScaleX="119690">
        <dgm:presLayoutVars>
          <dgm:bulletEnabled val="1"/>
        </dgm:presLayoutVars>
      </dgm:prSet>
      <dgm:spPr/>
      <dgm:t>
        <a:bodyPr/>
        <a:lstStyle/>
        <a:p>
          <a:endParaRPr lang="en-US"/>
        </a:p>
      </dgm:t>
    </dgm:pt>
    <dgm:pt modelId="{D56119B7-60B2-48F1-8358-DDB9333840D3}" type="pres">
      <dgm:prSet presAssocID="{B0EA9851-4969-4F4C-ABAA-4FFCBE021AF0}" presName="sibTrans" presStyleCnt="0"/>
      <dgm:spPr/>
      <dgm:t>
        <a:bodyPr/>
        <a:lstStyle/>
        <a:p>
          <a:endParaRPr lang="en-US"/>
        </a:p>
      </dgm:t>
    </dgm:pt>
    <dgm:pt modelId="{FC0A0326-DC1C-497B-BB3E-449F6E235C6A}" type="pres">
      <dgm:prSet presAssocID="{6766B810-8650-4879-B968-457C905FF3D5}" presName="node" presStyleLbl="node1" presStyleIdx="3" presStyleCnt="7" custScaleX="124095">
        <dgm:presLayoutVars>
          <dgm:bulletEnabled val="1"/>
        </dgm:presLayoutVars>
      </dgm:prSet>
      <dgm:spPr/>
      <dgm:t>
        <a:bodyPr/>
        <a:lstStyle/>
        <a:p>
          <a:endParaRPr lang="en-US"/>
        </a:p>
      </dgm:t>
    </dgm:pt>
    <dgm:pt modelId="{5DBF698A-49C4-44A2-83F7-27DE8603D4E2}" type="pres">
      <dgm:prSet presAssocID="{544FE6F8-E8FC-4308-8455-A8545931A628}" presName="sibTrans" presStyleCnt="0"/>
      <dgm:spPr/>
      <dgm:t>
        <a:bodyPr/>
        <a:lstStyle/>
        <a:p>
          <a:endParaRPr lang="en-US"/>
        </a:p>
      </dgm:t>
    </dgm:pt>
    <dgm:pt modelId="{10E0C38D-7787-43A9-8785-8D4ED2BE8E5A}" type="pres">
      <dgm:prSet presAssocID="{2B9FC9B2-1C96-44AF-9C90-DF78DE9D4565}" presName="node" presStyleLbl="node1" presStyleIdx="4" presStyleCnt="7">
        <dgm:presLayoutVars>
          <dgm:bulletEnabled val="1"/>
        </dgm:presLayoutVars>
      </dgm:prSet>
      <dgm:spPr/>
      <dgm:t>
        <a:bodyPr/>
        <a:lstStyle/>
        <a:p>
          <a:endParaRPr lang="en-US"/>
        </a:p>
      </dgm:t>
    </dgm:pt>
    <dgm:pt modelId="{84B0B9A1-0215-4115-B5BA-2904D4FE39E5}" type="pres">
      <dgm:prSet presAssocID="{982BC40C-41D6-4CF3-8334-339002213D1B}" presName="sibTrans" presStyleCnt="0"/>
      <dgm:spPr/>
      <dgm:t>
        <a:bodyPr/>
        <a:lstStyle/>
        <a:p>
          <a:endParaRPr lang="en-US"/>
        </a:p>
      </dgm:t>
    </dgm:pt>
    <dgm:pt modelId="{9AB04465-9EEA-45AB-8337-494A78F1DCB0}" type="pres">
      <dgm:prSet presAssocID="{8370295C-07F5-4E1B-8BEF-12BA5E55250E}" presName="node" presStyleLbl="node1" presStyleIdx="5" presStyleCnt="7">
        <dgm:presLayoutVars>
          <dgm:bulletEnabled val="1"/>
        </dgm:presLayoutVars>
      </dgm:prSet>
      <dgm:spPr/>
      <dgm:t>
        <a:bodyPr/>
        <a:lstStyle/>
        <a:p>
          <a:endParaRPr lang="en-US"/>
        </a:p>
      </dgm:t>
    </dgm:pt>
    <dgm:pt modelId="{9AA19587-5C67-4FA0-9233-714398028610}" type="pres">
      <dgm:prSet presAssocID="{98448D68-B46F-4C90-9C36-9FE38A043655}" presName="sibTrans" presStyleCnt="0"/>
      <dgm:spPr/>
      <dgm:t>
        <a:bodyPr/>
        <a:lstStyle/>
        <a:p>
          <a:endParaRPr lang="en-US"/>
        </a:p>
      </dgm:t>
    </dgm:pt>
    <dgm:pt modelId="{F6EBE5F8-194F-4812-801E-9F957696C9A8}" type="pres">
      <dgm:prSet presAssocID="{88CE712A-BC2A-4476-BDDA-C2942F908E2C}" presName="node" presStyleLbl="node1" presStyleIdx="6" presStyleCnt="7" custScaleX="107602">
        <dgm:presLayoutVars>
          <dgm:bulletEnabled val="1"/>
        </dgm:presLayoutVars>
      </dgm:prSet>
      <dgm:spPr/>
      <dgm:t>
        <a:bodyPr/>
        <a:lstStyle/>
        <a:p>
          <a:endParaRPr lang="en-US"/>
        </a:p>
      </dgm:t>
    </dgm:pt>
  </dgm:ptLst>
  <dgm:cxnLst>
    <dgm:cxn modelId="{12064FC0-3001-404E-BC29-553FEDA038E6}" srcId="{12AB7F54-6F2E-4F70-A732-B4C92589295E}" destId="{6E2C1CBC-CD02-4BCF-A09B-1C39A6049285}" srcOrd="0" destOrd="0" parTransId="{D0966B9F-2703-43A2-9F27-C21128B27CC0}" sibTransId="{267BFEC8-6112-4252-9F17-84607EB25FA3}"/>
    <dgm:cxn modelId="{13744B3E-4E74-412A-9A8B-9EAEBAC904D8}" srcId="{12AB7F54-6F2E-4F70-A732-B4C92589295E}" destId="{8370295C-07F5-4E1B-8BEF-12BA5E55250E}" srcOrd="5" destOrd="0" parTransId="{6BFAB1AE-8597-4054-AB30-A9CC114D5BE4}" sibTransId="{98448D68-B46F-4C90-9C36-9FE38A043655}"/>
    <dgm:cxn modelId="{0159F9A2-487A-42E4-ADE5-437C72F423D9}" type="presOf" srcId="{6E2C1CBC-CD02-4BCF-A09B-1C39A6049285}" destId="{9AA95D6A-C4FB-455A-9954-76F670070021}" srcOrd="0" destOrd="0" presId="urn:microsoft.com/office/officeart/2005/8/layout/default#4"/>
    <dgm:cxn modelId="{D98A4CBB-8BAC-4457-AA47-6239F6A261E2}" type="presOf" srcId="{12AB7F54-6F2E-4F70-A732-B4C92589295E}" destId="{8B00C77A-0F1A-453C-B1AB-3AC42F097A0A}" srcOrd="0" destOrd="0" presId="urn:microsoft.com/office/officeart/2005/8/layout/default#4"/>
    <dgm:cxn modelId="{8E500871-AF72-4452-A727-0E8CAE619B8A}" type="presOf" srcId="{6766B810-8650-4879-B968-457C905FF3D5}" destId="{FC0A0326-DC1C-497B-BB3E-449F6E235C6A}" srcOrd="0" destOrd="0" presId="urn:microsoft.com/office/officeart/2005/8/layout/default#4"/>
    <dgm:cxn modelId="{BF0D8E0A-AA9B-484D-9F24-E23BDB1DA3EE}" srcId="{12AB7F54-6F2E-4F70-A732-B4C92589295E}" destId="{2B9FC9B2-1C96-44AF-9C90-DF78DE9D4565}" srcOrd="4" destOrd="0" parTransId="{1B2AEF0E-9091-4A1B-A8A1-9E3FFB5CD817}" sibTransId="{982BC40C-41D6-4CF3-8334-339002213D1B}"/>
    <dgm:cxn modelId="{DAF0BD91-DCBC-46FF-BCFB-70C2714B2BB5}" type="presOf" srcId="{96BED9AE-81A5-42EB-928E-352E29093709}" destId="{7CE8B4F6-BB6D-4B2B-8C61-44B809EF2647}" srcOrd="0" destOrd="0" presId="urn:microsoft.com/office/officeart/2005/8/layout/default#4"/>
    <dgm:cxn modelId="{70D83F2E-398D-489C-A6A3-D928974887DC}" type="presOf" srcId="{88CE712A-BC2A-4476-BDDA-C2942F908E2C}" destId="{F6EBE5F8-194F-4812-801E-9F957696C9A8}" srcOrd="0" destOrd="0" presId="urn:microsoft.com/office/officeart/2005/8/layout/default#4"/>
    <dgm:cxn modelId="{8F15FD80-A25F-4996-969D-1E31F49E7013}" type="presOf" srcId="{D4DD896C-5D23-426F-84C2-ED4A5F5BA356}" destId="{79E305AF-41E6-4E1F-807B-674516980219}" srcOrd="0" destOrd="0" presId="urn:microsoft.com/office/officeart/2005/8/layout/default#4"/>
    <dgm:cxn modelId="{66CEF39F-35EE-4391-A4F7-FF532086C9B5}" srcId="{12AB7F54-6F2E-4F70-A732-B4C92589295E}" destId="{D4DD896C-5D23-426F-84C2-ED4A5F5BA356}" srcOrd="2" destOrd="0" parTransId="{A22ACC41-33F7-49E9-AADB-897CDF379D2E}" sibTransId="{B0EA9851-4969-4F4C-ABAA-4FFCBE021AF0}"/>
    <dgm:cxn modelId="{64897552-D2C6-45C7-AB38-22D54B3BE3AF}" srcId="{12AB7F54-6F2E-4F70-A732-B4C92589295E}" destId="{96BED9AE-81A5-42EB-928E-352E29093709}" srcOrd="1" destOrd="0" parTransId="{BCA96B29-C082-42F8-AD98-7C68ECF06597}" sibTransId="{048F5E2D-1800-4864-9D8F-F5FEAF9F91A1}"/>
    <dgm:cxn modelId="{A5C1960E-B82A-46B6-BF42-2AF3870133D5}" srcId="{12AB7F54-6F2E-4F70-A732-B4C92589295E}" destId="{6766B810-8650-4879-B968-457C905FF3D5}" srcOrd="3" destOrd="0" parTransId="{1C0131B8-C9C3-4972-85A7-93A4CFA59E5B}" sibTransId="{544FE6F8-E8FC-4308-8455-A8545931A628}"/>
    <dgm:cxn modelId="{752091E8-D468-4396-8799-6DCC3071A3AB}" type="presOf" srcId="{2B9FC9B2-1C96-44AF-9C90-DF78DE9D4565}" destId="{10E0C38D-7787-43A9-8785-8D4ED2BE8E5A}" srcOrd="0" destOrd="0" presId="urn:microsoft.com/office/officeart/2005/8/layout/default#4"/>
    <dgm:cxn modelId="{9935CAD0-27AC-442A-BBA6-2BCCA5485132}" type="presOf" srcId="{8370295C-07F5-4E1B-8BEF-12BA5E55250E}" destId="{9AB04465-9EEA-45AB-8337-494A78F1DCB0}" srcOrd="0" destOrd="0" presId="urn:microsoft.com/office/officeart/2005/8/layout/default#4"/>
    <dgm:cxn modelId="{38BF2A42-5DAD-419B-A222-D3BD6BB7C763}" srcId="{12AB7F54-6F2E-4F70-A732-B4C92589295E}" destId="{88CE712A-BC2A-4476-BDDA-C2942F908E2C}" srcOrd="6" destOrd="0" parTransId="{A1997033-D133-49C4-8F68-4F9F504091E8}" sibTransId="{5D814566-04CC-404A-8160-10030D83CE30}"/>
    <dgm:cxn modelId="{9E7EFF13-5D5C-4C38-91A2-30F227EB14D2}" type="presParOf" srcId="{8B00C77A-0F1A-453C-B1AB-3AC42F097A0A}" destId="{9AA95D6A-C4FB-455A-9954-76F670070021}" srcOrd="0" destOrd="0" presId="urn:microsoft.com/office/officeart/2005/8/layout/default#4"/>
    <dgm:cxn modelId="{2366F966-5766-467C-ADD8-5FD537B548E8}" type="presParOf" srcId="{8B00C77A-0F1A-453C-B1AB-3AC42F097A0A}" destId="{9AA2AC62-6AF3-4913-9391-333B69F67AF7}" srcOrd="1" destOrd="0" presId="urn:microsoft.com/office/officeart/2005/8/layout/default#4"/>
    <dgm:cxn modelId="{C5D22E29-249E-4CF6-9F16-4BAEA2528F14}" type="presParOf" srcId="{8B00C77A-0F1A-453C-B1AB-3AC42F097A0A}" destId="{7CE8B4F6-BB6D-4B2B-8C61-44B809EF2647}" srcOrd="2" destOrd="0" presId="urn:microsoft.com/office/officeart/2005/8/layout/default#4"/>
    <dgm:cxn modelId="{93ECE27B-6CAC-4200-810A-53245EF8E9C4}" type="presParOf" srcId="{8B00C77A-0F1A-453C-B1AB-3AC42F097A0A}" destId="{C9AB963B-12D8-4E6E-9590-BFFC1316A58A}" srcOrd="3" destOrd="0" presId="urn:microsoft.com/office/officeart/2005/8/layout/default#4"/>
    <dgm:cxn modelId="{6FC715CD-3893-45E7-AA9F-B06A10CD3758}" type="presParOf" srcId="{8B00C77A-0F1A-453C-B1AB-3AC42F097A0A}" destId="{79E305AF-41E6-4E1F-807B-674516980219}" srcOrd="4" destOrd="0" presId="urn:microsoft.com/office/officeart/2005/8/layout/default#4"/>
    <dgm:cxn modelId="{E63547FC-3AF3-497C-87AA-6E82D475BA48}" type="presParOf" srcId="{8B00C77A-0F1A-453C-B1AB-3AC42F097A0A}" destId="{D56119B7-60B2-48F1-8358-DDB9333840D3}" srcOrd="5" destOrd="0" presId="urn:microsoft.com/office/officeart/2005/8/layout/default#4"/>
    <dgm:cxn modelId="{5B2F6656-996B-44D8-9D18-F3383F02C8A8}" type="presParOf" srcId="{8B00C77A-0F1A-453C-B1AB-3AC42F097A0A}" destId="{FC0A0326-DC1C-497B-BB3E-449F6E235C6A}" srcOrd="6" destOrd="0" presId="urn:microsoft.com/office/officeart/2005/8/layout/default#4"/>
    <dgm:cxn modelId="{A7F662F0-74F1-4ED9-8ABF-49C59CF1147D}" type="presParOf" srcId="{8B00C77A-0F1A-453C-B1AB-3AC42F097A0A}" destId="{5DBF698A-49C4-44A2-83F7-27DE8603D4E2}" srcOrd="7" destOrd="0" presId="urn:microsoft.com/office/officeart/2005/8/layout/default#4"/>
    <dgm:cxn modelId="{C81DE2E2-1C97-44CA-9907-24C97033B7AA}" type="presParOf" srcId="{8B00C77A-0F1A-453C-B1AB-3AC42F097A0A}" destId="{10E0C38D-7787-43A9-8785-8D4ED2BE8E5A}" srcOrd="8" destOrd="0" presId="urn:microsoft.com/office/officeart/2005/8/layout/default#4"/>
    <dgm:cxn modelId="{161B67DF-B86F-4182-9047-C354E4DDFF57}" type="presParOf" srcId="{8B00C77A-0F1A-453C-B1AB-3AC42F097A0A}" destId="{84B0B9A1-0215-4115-B5BA-2904D4FE39E5}" srcOrd="9" destOrd="0" presId="urn:microsoft.com/office/officeart/2005/8/layout/default#4"/>
    <dgm:cxn modelId="{060CB103-59D3-44E2-A7BA-CA824BB91EDD}" type="presParOf" srcId="{8B00C77A-0F1A-453C-B1AB-3AC42F097A0A}" destId="{9AB04465-9EEA-45AB-8337-494A78F1DCB0}" srcOrd="10" destOrd="0" presId="urn:microsoft.com/office/officeart/2005/8/layout/default#4"/>
    <dgm:cxn modelId="{BDF10B98-3CFB-48E4-A0A4-3AB7679F7390}" type="presParOf" srcId="{8B00C77A-0F1A-453C-B1AB-3AC42F097A0A}" destId="{9AA19587-5C67-4FA0-9233-714398028610}" srcOrd="11" destOrd="0" presId="urn:microsoft.com/office/officeart/2005/8/layout/default#4"/>
    <dgm:cxn modelId="{240048E7-1259-4116-8CD3-CDDE1B8E86C7}" type="presParOf" srcId="{8B00C77A-0F1A-453C-B1AB-3AC42F097A0A}" destId="{F6EBE5F8-194F-4812-801E-9F957696C9A8}" srcOrd="12"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FE755B-1A02-4EAF-B146-B8DAC332819F}" type="doc">
      <dgm:prSet loTypeId="urn:microsoft.com/office/officeart/2005/8/layout/vList2" loCatId="list" qsTypeId="urn:microsoft.com/office/officeart/2005/8/quickstyle/simple1#7" qsCatId="simple" csTypeId="urn:microsoft.com/office/officeart/2005/8/colors/colorful2" csCatId="colorful" phldr="1"/>
      <dgm:spPr/>
      <dgm:t>
        <a:bodyPr/>
        <a:lstStyle/>
        <a:p>
          <a:endParaRPr lang="en-US"/>
        </a:p>
      </dgm:t>
    </dgm:pt>
    <dgm:pt modelId="{26F8C60C-16BE-40CA-B263-9715D38BC727}">
      <dgm:prSet phldrT="[Text]"/>
      <dgm:spPr/>
      <dgm:t>
        <a:bodyPr/>
        <a:lstStyle/>
        <a:p>
          <a:r>
            <a:rPr lang="en-US" b="1" dirty="0" smtClean="0">
              <a:solidFill>
                <a:schemeClr val="tx1"/>
              </a:solidFill>
            </a:rPr>
            <a:t>Price cuts occur due to:</a:t>
          </a:r>
          <a:endParaRPr lang="en-US" b="1" dirty="0">
            <a:solidFill>
              <a:schemeClr val="tx1"/>
            </a:solidFill>
          </a:endParaRPr>
        </a:p>
      </dgm:t>
    </dgm:pt>
    <dgm:pt modelId="{7334BF97-9BBA-4014-A6DC-2BB1E445FD7B}" type="parTrans" cxnId="{AEE18706-C0E9-40BE-BA02-9EDCF6F82672}">
      <dgm:prSet/>
      <dgm:spPr/>
      <dgm:t>
        <a:bodyPr/>
        <a:lstStyle/>
        <a:p>
          <a:endParaRPr lang="en-US" b="1">
            <a:solidFill>
              <a:schemeClr val="tx1"/>
            </a:solidFill>
          </a:endParaRPr>
        </a:p>
      </dgm:t>
    </dgm:pt>
    <dgm:pt modelId="{AE755D6C-6E42-4690-8059-EE91CF1EE532}" type="sibTrans" cxnId="{AEE18706-C0E9-40BE-BA02-9EDCF6F82672}">
      <dgm:prSet/>
      <dgm:spPr/>
      <dgm:t>
        <a:bodyPr/>
        <a:lstStyle/>
        <a:p>
          <a:endParaRPr lang="en-US" b="1">
            <a:solidFill>
              <a:schemeClr val="tx1"/>
            </a:solidFill>
          </a:endParaRPr>
        </a:p>
      </dgm:t>
    </dgm:pt>
    <dgm:pt modelId="{71DE077F-580B-4AE6-9C75-2BD49B0B82F0}">
      <dgm:prSet phldrT="[Text]"/>
      <dgm:spPr/>
      <dgm:t>
        <a:bodyPr/>
        <a:lstStyle/>
        <a:p>
          <a:r>
            <a:rPr lang="en-US" b="0" dirty="0" smtClean="0"/>
            <a:t>Excess capacity</a:t>
          </a:r>
          <a:endParaRPr lang="en-US" b="0" dirty="0"/>
        </a:p>
      </dgm:t>
    </dgm:pt>
    <dgm:pt modelId="{286353A0-EC1D-4911-B40B-F3BDF122CA94}" type="parTrans" cxnId="{A5129CC0-4106-4BC7-99F6-4A928AC41233}">
      <dgm:prSet/>
      <dgm:spPr/>
      <dgm:t>
        <a:bodyPr/>
        <a:lstStyle/>
        <a:p>
          <a:endParaRPr lang="en-US" b="1">
            <a:solidFill>
              <a:schemeClr val="tx1"/>
            </a:solidFill>
          </a:endParaRPr>
        </a:p>
      </dgm:t>
    </dgm:pt>
    <dgm:pt modelId="{341DB609-16F4-4AEB-A2BF-CC01D97FDD57}" type="sibTrans" cxnId="{A5129CC0-4106-4BC7-99F6-4A928AC41233}">
      <dgm:prSet/>
      <dgm:spPr/>
      <dgm:t>
        <a:bodyPr/>
        <a:lstStyle/>
        <a:p>
          <a:endParaRPr lang="en-US" b="1">
            <a:solidFill>
              <a:schemeClr val="tx1"/>
            </a:solidFill>
          </a:endParaRPr>
        </a:p>
      </dgm:t>
    </dgm:pt>
    <dgm:pt modelId="{6ABDAA0F-DC62-4181-9949-8A2B73DD3978}">
      <dgm:prSet phldrT="[Text]"/>
      <dgm:spPr/>
      <dgm:t>
        <a:bodyPr/>
        <a:lstStyle/>
        <a:p>
          <a:r>
            <a:rPr lang="en-US" b="1" dirty="0" smtClean="0">
              <a:solidFill>
                <a:schemeClr val="tx1"/>
              </a:solidFill>
            </a:rPr>
            <a:t>Price increases occur due to:</a:t>
          </a:r>
          <a:endParaRPr lang="en-US" b="1" dirty="0">
            <a:solidFill>
              <a:schemeClr val="tx1"/>
            </a:solidFill>
          </a:endParaRPr>
        </a:p>
      </dgm:t>
    </dgm:pt>
    <dgm:pt modelId="{3D33D5BB-D00A-4A6B-9109-5560528F7511}" type="parTrans" cxnId="{3DD8197C-EE1A-4956-A869-577C9B8174F6}">
      <dgm:prSet/>
      <dgm:spPr/>
      <dgm:t>
        <a:bodyPr/>
        <a:lstStyle/>
        <a:p>
          <a:endParaRPr lang="en-US" b="1">
            <a:solidFill>
              <a:schemeClr val="tx1"/>
            </a:solidFill>
          </a:endParaRPr>
        </a:p>
      </dgm:t>
    </dgm:pt>
    <dgm:pt modelId="{B40B9BDE-4EBC-47CB-B167-C32A533DCA89}" type="sibTrans" cxnId="{3DD8197C-EE1A-4956-A869-577C9B8174F6}">
      <dgm:prSet/>
      <dgm:spPr/>
      <dgm:t>
        <a:bodyPr/>
        <a:lstStyle/>
        <a:p>
          <a:endParaRPr lang="en-US" b="1">
            <a:solidFill>
              <a:schemeClr val="tx1"/>
            </a:solidFill>
          </a:endParaRPr>
        </a:p>
      </dgm:t>
    </dgm:pt>
    <dgm:pt modelId="{F3F23DDF-A2E8-4D94-A0CA-9D9D8821AC63}">
      <dgm:prSet phldrT="[Text]"/>
      <dgm:spPr/>
      <dgm:t>
        <a:bodyPr/>
        <a:lstStyle/>
        <a:p>
          <a:r>
            <a:rPr lang="en-US" b="0" dirty="0" smtClean="0"/>
            <a:t>Cost inflation</a:t>
          </a:r>
          <a:endParaRPr lang="en-US" b="0" dirty="0"/>
        </a:p>
      </dgm:t>
    </dgm:pt>
    <dgm:pt modelId="{F72FBFBC-F414-410A-A6E8-2E3EF5DC890C}" type="parTrans" cxnId="{F64F4773-9D19-4DC7-AF74-169DE4DCBA53}">
      <dgm:prSet/>
      <dgm:spPr/>
      <dgm:t>
        <a:bodyPr/>
        <a:lstStyle/>
        <a:p>
          <a:endParaRPr lang="en-US" b="1">
            <a:solidFill>
              <a:schemeClr val="tx1"/>
            </a:solidFill>
          </a:endParaRPr>
        </a:p>
      </dgm:t>
    </dgm:pt>
    <dgm:pt modelId="{EED6C6FF-110C-499A-BC29-640D10B9D520}" type="sibTrans" cxnId="{F64F4773-9D19-4DC7-AF74-169DE4DCBA53}">
      <dgm:prSet/>
      <dgm:spPr/>
      <dgm:t>
        <a:bodyPr/>
        <a:lstStyle/>
        <a:p>
          <a:endParaRPr lang="en-US" b="1">
            <a:solidFill>
              <a:schemeClr val="tx1"/>
            </a:solidFill>
          </a:endParaRPr>
        </a:p>
      </dgm:t>
    </dgm:pt>
    <dgm:pt modelId="{1BA70EAE-3C3A-4241-B1D7-7D1803CBE3BA}">
      <dgm:prSet phldrT="[Text]"/>
      <dgm:spPr/>
      <dgm:t>
        <a:bodyPr/>
        <a:lstStyle/>
        <a:p>
          <a:r>
            <a:rPr lang="en-US" b="0" dirty="0" smtClean="0"/>
            <a:t>Increased market share</a:t>
          </a:r>
          <a:endParaRPr lang="en-US" b="0" dirty="0"/>
        </a:p>
      </dgm:t>
    </dgm:pt>
    <dgm:pt modelId="{50C0AF09-92A8-4636-8161-467D202353B4}" type="parTrans" cxnId="{4EF4A801-7B43-465C-BA35-025C371DF45B}">
      <dgm:prSet/>
      <dgm:spPr/>
      <dgm:t>
        <a:bodyPr/>
        <a:lstStyle/>
        <a:p>
          <a:endParaRPr lang="en-US" b="1">
            <a:solidFill>
              <a:schemeClr val="tx1"/>
            </a:solidFill>
          </a:endParaRPr>
        </a:p>
      </dgm:t>
    </dgm:pt>
    <dgm:pt modelId="{032D9CD9-5097-4006-9A42-69B9581A3047}" type="sibTrans" cxnId="{4EF4A801-7B43-465C-BA35-025C371DF45B}">
      <dgm:prSet/>
      <dgm:spPr/>
      <dgm:t>
        <a:bodyPr/>
        <a:lstStyle/>
        <a:p>
          <a:endParaRPr lang="en-US" b="1">
            <a:solidFill>
              <a:schemeClr val="tx1"/>
            </a:solidFill>
          </a:endParaRPr>
        </a:p>
      </dgm:t>
    </dgm:pt>
    <dgm:pt modelId="{380EED7A-733A-490A-9DAA-4BEB3AE7B87E}">
      <dgm:prSet phldrT="[Text]"/>
      <dgm:spPr/>
      <dgm:t>
        <a:bodyPr/>
        <a:lstStyle/>
        <a:p>
          <a:r>
            <a:rPr lang="en-US" b="0" dirty="0" smtClean="0"/>
            <a:t>Increased demand</a:t>
          </a:r>
          <a:endParaRPr lang="en-US" b="0" dirty="0"/>
        </a:p>
      </dgm:t>
    </dgm:pt>
    <dgm:pt modelId="{3733570A-E30F-45D4-B2D1-2818C4A7F02A}" type="parTrans" cxnId="{43504095-F3F2-485F-AA9A-B79913DF95BB}">
      <dgm:prSet/>
      <dgm:spPr/>
      <dgm:t>
        <a:bodyPr/>
        <a:lstStyle/>
        <a:p>
          <a:endParaRPr lang="en-US" b="1">
            <a:solidFill>
              <a:schemeClr val="tx1"/>
            </a:solidFill>
          </a:endParaRPr>
        </a:p>
      </dgm:t>
    </dgm:pt>
    <dgm:pt modelId="{7B36CF68-8FA5-4BA2-A116-F521BBE223E8}" type="sibTrans" cxnId="{43504095-F3F2-485F-AA9A-B79913DF95BB}">
      <dgm:prSet/>
      <dgm:spPr/>
      <dgm:t>
        <a:bodyPr/>
        <a:lstStyle/>
        <a:p>
          <a:endParaRPr lang="en-US" b="1">
            <a:solidFill>
              <a:schemeClr val="tx1"/>
            </a:solidFill>
          </a:endParaRPr>
        </a:p>
      </dgm:t>
    </dgm:pt>
    <dgm:pt modelId="{6CCA211F-41ED-42B1-BE14-E1E282A80E48}">
      <dgm:prSet phldrT="[Text]"/>
      <dgm:spPr/>
      <dgm:t>
        <a:bodyPr/>
        <a:lstStyle/>
        <a:p>
          <a:r>
            <a:rPr lang="en-US" b="0" dirty="0" smtClean="0"/>
            <a:t>Lack of supply</a:t>
          </a:r>
          <a:endParaRPr lang="en-US" b="0" dirty="0"/>
        </a:p>
      </dgm:t>
    </dgm:pt>
    <dgm:pt modelId="{147AFD48-3C0C-411C-9F7D-612F724E143A}" type="parTrans" cxnId="{0DCE935B-56D4-4737-9B82-0876C88815E5}">
      <dgm:prSet/>
      <dgm:spPr/>
      <dgm:t>
        <a:bodyPr/>
        <a:lstStyle/>
        <a:p>
          <a:endParaRPr lang="en-US" b="1">
            <a:solidFill>
              <a:schemeClr val="tx1"/>
            </a:solidFill>
          </a:endParaRPr>
        </a:p>
      </dgm:t>
    </dgm:pt>
    <dgm:pt modelId="{16A6CFDF-2808-418D-A66C-0BA6DAA88BB4}" type="sibTrans" cxnId="{0DCE935B-56D4-4737-9B82-0876C88815E5}">
      <dgm:prSet/>
      <dgm:spPr/>
      <dgm:t>
        <a:bodyPr/>
        <a:lstStyle/>
        <a:p>
          <a:endParaRPr lang="en-US" b="1">
            <a:solidFill>
              <a:schemeClr val="tx1"/>
            </a:solidFill>
          </a:endParaRPr>
        </a:p>
      </dgm:t>
    </dgm:pt>
    <dgm:pt modelId="{FBB30825-AF21-41F9-82B8-76D816C1A62F}" type="pres">
      <dgm:prSet presAssocID="{7CFE755B-1A02-4EAF-B146-B8DAC332819F}" presName="linear" presStyleCnt="0">
        <dgm:presLayoutVars>
          <dgm:animLvl val="lvl"/>
          <dgm:resizeHandles val="exact"/>
        </dgm:presLayoutVars>
      </dgm:prSet>
      <dgm:spPr/>
      <dgm:t>
        <a:bodyPr/>
        <a:lstStyle/>
        <a:p>
          <a:endParaRPr lang="en-US"/>
        </a:p>
      </dgm:t>
    </dgm:pt>
    <dgm:pt modelId="{AEDF31EB-A411-45EB-AE05-9E7817ED7A93}" type="pres">
      <dgm:prSet presAssocID="{26F8C60C-16BE-40CA-B263-9715D38BC727}" presName="parentText" presStyleLbl="node1" presStyleIdx="0" presStyleCnt="2">
        <dgm:presLayoutVars>
          <dgm:chMax val="0"/>
          <dgm:bulletEnabled val="1"/>
        </dgm:presLayoutVars>
      </dgm:prSet>
      <dgm:spPr/>
      <dgm:t>
        <a:bodyPr/>
        <a:lstStyle/>
        <a:p>
          <a:endParaRPr lang="en-US"/>
        </a:p>
      </dgm:t>
    </dgm:pt>
    <dgm:pt modelId="{A79C96EE-E6CD-4669-9136-80A19702054A}" type="pres">
      <dgm:prSet presAssocID="{26F8C60C-16BE-40CA-B263-9715D38BC727}" presName="childText" presStyleLbl="revTx" presStyleIdx="0" presStyleCnt="2">
        <dgm:presLayoutVars>
          <dgm:bulletEnabled val="1"/>
        </dgm:presLayoutVars>
      </dgm:prSet>
      <dgm:spPr/>
      <dgm:t>
        <a:bodyPr/>
        <a:lstStyle/>
        <a:p>
          <a:endParaRPr lang="en-US"/>
        </a:p>
      </dgm:t>
    </dgm:pt>
    <dgm:pt modelId="{1D76AFD3-B0AD-4F09-BD17-42F87C457577}" type="pres">
      <dgm:prSet presAssocID="{6ABDAA0F-DC62-4181-9949-8A2B73DD3978}" presName="parentText" presStyleLbl="node1" presStyleIdx="1" presStyleCnt="2">
        <dgm:presLayoutVars>
          <dgm:chMax val="0"/>
          <dgm:bulletEnabled val="1"/>
        </dgm:presLayoutVars>
      </dgm:prSet>
      <dgm:spPr/>
      <dgm:t>
        <a:bodyPr/>
        <a:lstStyle/>
        <a:p>
          <a:endParaRPr lang="en-US"/>
        </a:p>
      </dgm:t>
    </dgm:pt>
    <dgm:pt modelId="{0A5E97A3-3F6B-4228-BE43-A08411D4BF16}" type="pres">
      <dgm:prSet presAssocID="{6ABDAA0F-DC62-4181-9949-8A2B73DD3978}" presName="childText" presStyleLbl="revTx" presStyleIdx="1" presStyleCnt="2">
        <dgm:presLayoutVars>
          <dgm:bulletEnabled val="1"/>
        </dgm:presLayoutVars>
      </dgm:prSet>
      <dgm:spPr/>
      <dgm:t>
        <a:bodyPr/>
        <a:lstStyle/>
        <a:p>
          <a:endParaRPr lang="en-US"/>
        </a:p>
      </dgm:t>
    </dgm:pt>
  </dgm:ptLst>
  <dgm:cxnLst>
    <dgm:cxn modelId="{0DCE935B-56D4-4737-9B82-0876C88815E5}" srcId="{6ABDAA0F-DC62-4181-9949-8A2B73DD3978}" destId="{6CCA211F-41ED-42B1-BE14-E1E282A80E48}" srcOrd="2" destOrd="0" parTransId="{147AFD48-3C0C-411C-9F7D-612F724E143A}" sibTransId="{16A6CFDF-2808-418D-A66C-0BA6DAA88BB4}"/>
    <dgm:cxn modelId="{7FA4C876-614E-434A-A310-B0C4528B15D7}" type="presOf" srcId="{7CFE755B-1A02-4EAF-B146-B8DAC332819F}" destId="{FBB30825-AF21-41F9-82B8-76D816C1A62F}" srcOrd="0" destOrd="0" presId="urn:microsoft.com/office/officeart/2005/8/layout/vList2"/>
    <dgm:cxn modelId="{88D9DE46-98CC-4C11-9796-4041A565C666}" type="presOf" srcId="{6CCA211F-41ED-42B1-BE14-E1E282A80E48}" destId="{0A5E97A3-3F6B-4228-BE43-A08411D4BF16}" srcOrd="0" destOrd="2" presId="urn:microsoft.com/office/officeart/2005/8/layout/vList2"/>
    <dgm:cxn modelId="{A5129CC0-4106-4BC7-99F6-4A928AC41233}" srcId="{26F8C60C-16BE-40CA-B263-9715D38BC727}" destId="{71DE077F-580B-4AE6-9C75-2BD49B0B82F0}" srcOrd="0" destOrd="0" parTransId="{286353A0-EC1D-4911-B40B-F3BDF122CA94}" sibTransId="{341DB609-16F4-4AEB-A2BF-CC01D97FDD57}"/>
    <dgm:cxn modelId="{4EF4A801-7B43-465C-BA35-025C371DF45B}" srcId="{26F8C60C-16BE-40CA-B263-9715D38BC727}" destId="{1BA70EAE-3C3A-4241-B1D7-7D1803CBE3BA}" srcOrd="1" destOrd="0" parTransId="{50C0AF09-92A8-4636-8161-467D202353B4}" sibTransId="{032D9CD9-5097-4006-9A42-69B9581A3047}"/>
    <dgm:cxn modelId="{AEE18706-C0E9-40BE-BA02-9EDCF6F82672}" srcId="{7CFE755B-1A02-4EAF-B146-B8DAC332819F}" destId="{26F8C60C-16BE-40CA-B263-9715D38BC727}" srcOrd="0" destOrd="0" parTransId="{7334BF97-9BBA-4014-A6DC-2BB1E445FD7B}" sibTransId="{AE755D6C-6E42-4690-8059-EE91CF1EE532}"/>
    <dgm:cxn modelId="{3DD8197C-EE1A-4956-A869-577C9B8174F6}" srcId="{7CFE755B-1A02-4EAF-B146-B8DAC332819F}" destId="{6ABDAA0F-DC62-4181-9949-8A2B73DD3978}" srcOrd="1" destOrd="0" parTransId="{3D33D5BB-D00A-4A6B-9109-5560528F7511}" sibTransId="{B40B9BDE-4EBC-47CB-B167-C32A533DCA89}"/>
    <dgm:cxn modelId="{43504095-F3F2-485F-AA9A-B79913DF95BB}" srcId="{6ABDAA0F-DC62-4181-9949-8A2B73DD3978}" destId="{380EED7A-733A-490A-9DAA-4BEB3AE7B87E}" srcOrd="1" destOrd="0" parTransId="{3733570A-E30F-45D4-B2D1-2818C4A7F02A}" sibTransId="{7B36CF68-8FA5-4BA2-A116-F521BBE223E8}"/>
    <dgm:cxn modelId="{8C29755D-C553-4A56-94D1-7968E9778669}" type="presOf" srcId="{F3F23DDF-A2E8-4D94-A0CA-9D9D8821AC63}" destId="{0A5E97A3-3F6B-4228-BE43-A08411D4BF16}" srcOrd="0" destOrd="0" presId="urn:microsoft.com/office/officeart/2005/8/layout/vList2"/>
    <dgm:cxn modelId="{D47DF5CC-0A0B-47F9-B642-4FFF858AFDC8}" type="presOf" srcId="{1BA70EAE-3C3A-4241-B1D7-7D1803CBE3BA}" destId="{A79C96EE-E6CD-4669-9136-80A19702054A}" srcOrd="0" destOrd="1" presId="urn:microsoft.com/office/officeart/2005/8/layout/vList2"/>
    <dgm:cxn modelId="{608DDC45-238D-4438-8664-6E164072759D}" type="presOf" srcId="{26F8C60C-16BE-40CA-B263-9715D38BC727}" destId="{AEDF31EB-A411-45EB-AE05-9E7817ED7A93}" srcOrd="0" destOrd="0" presId="urn:microsoft.com/office/officeart/2005/8/layout/vList2"/>
    <dgm:cxn modelId="{D3CB868C-4A22-46A9-8061-36A90317C17D}" type="presOf" srcId="{380EED7A-733A-490A-9DAA-4BEB3AE7B87E}" destId="{0A5E97A3-3F6B-4228-BE43-A08411D4BF16}" srcOrd="0" destOrd="1" presId="urn:microsoft.com/office/officeart/2005/8/layout/vList2"/>
    <dgm:cxn modelId="{B13B2D13-D5EB-4F7C-B680-98043F64FC3C}" type="presOf" srcId="{71DE077F-580B-4AE6-9C75-2BD49B0B82F0}" destId="{A79C96EE-E6CD-4669-9136-80A19702054A}" srcOrd="0" destOrd="0" presId="urn:microsoft.com/office/officeart/2005/8/layout/vList2"/>
    <dgm:cxn modelId="{F64F4773-9D19-4DC7-AF74-169DE4DCBA53}" srcId="{6ABDAA0F-DC62-4181-9949-8A2B73DD3978}" destId="{F3F23DDF-A2E8-4D94-A0CA-9D9D8821AC63}" srcOrd="0" destOrd="0" parTransId="{F72FBFBC-F414-410A-A6E8-2E3EF5DC890C}" sibTransId="{EED6C6FF-110C-499A-BC29-640D10B9D520}"/>
    <dgm:cxn modelId="{D1A3D2C0-5BD0-477F-BB7B-0CD7E376EFF3}" type="presOf" srcId="{6ABDAA0F-DC62-4181-9949-8A2B73DD3978}" destId="{1D76AFD3-B0AD-4F09-BD17-42F87C457577}" srcOrd="0" destOrd="0" presId="urn:microsoft.com/office/officeart/2005/8/layout/vList2"/>
    <dgm:cxn modelId="{EB93344A-4347-40C8-993A-104ADF5A0379}" type="presParOf" srcId="{FBB30825-AF21-41F9-82B8-76D816C1A62F}" destId="{AEDF31EB-A411-45EB-AE05-9E7817ED7A93}" srcOrd="0" destOrd="0" presId="urn:microsoft.com/office/officeart/2005/8/layout/vList2"/>
    <dgm:cxn modelId="{8E58BBBA-F254-491D-AC0E-D7653F8BF6BD}" type="presParOf" srcId="{FBB30825-AF21-41F9-82B8-76D816C1A62F}" destId="{A79C96EE-E6CD-4669-9136-80A19702054A}" srcOrd="1" destOrd="0" presId="urn:microsoft.com/office/officeart/2005/8/layout/vList2"/>
    <dgm:cxn modelId="{E2C2E1E1-ECF1-4121-9C32-1B97501B7822}" type="presParOf" srcId="{FBB30825-AF21-41F9-82B8-76D816C1A62F}" destId="{1D76AFD3-B0AD-4F09-BD17-42F87C457577}" srcOrd="2" destOrd="0" presId="urn:microsoft.com/office/officeart/2005/8/layout/vList2"/>
    <dgm:cxn modelId="{3451C3B6-B998-4A20-A6E6-8C232B34FEB8}" type="presParOf" srcId="{FBB30825-AF21-41F9-82B8-76D816C1A62F}" destId="{0A5E97A3-3F6B-4228-BE43-A08411D4BF1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6D47C0-1E11-431A-948C-CCCE22E6D27C}" type="doc">
      <dgm:prSet loTypeId="urn:microsoft.com/office/officeart/2005/8/layout/hList1" loCatId="list" qsTypeId="urn:microsoft.com/office/officeart/2005/8/quickstyle/simple1#8" qsCatId="simple" csTypeId="urn:microsoft.com/office/officeart/2005/8/colors/colorful2" csCatId="colorful" phldr="1"/>
      <dgm:spPr/>
      <dgm:t>
        <a:bodyPr/>
        <a:lstStyle/>
        <a:p>
          <a:endParaRPr lang="en-US"/>
        </a:p>
      </dgm:t>
    </dgm:pt>
    <dgm:pt modelId="{79956BEE-26FA-4D14-9C0E-DE6AE7A9149C}">
      <dgm:prSet custT="1"/>
      <dgm:spPr/>
      <dgm:t>
        <a:bodyPr/>
        <a:lstStyle/>
        <a:p>
          <a:pPr rtl="0"/>
          <a:r>
            <a:rPr lang="en-US" sz="3600" b="0" dirty="0" smtClean="0">
              <a:solidFill>
                <a:schemeClr val="tx1"/>
              </a:solidFill>
            </a:rPr>
            <a:t>Price increases</a:t>
          </a:r>
          <a:endParaRPr lang="en-US" sz="3600" dirty="0">
            <a:solidFill>
              <a:schemeClr val="tx1"/>
            </a:solidFill>
          </a:endParaRPr>
        </a:p>
      </dgm:t>
    </dgm:pt>
    <dgm:pt modelId="{E596C965-1310-411F-80A4-3920DAD1F933}" type="parTrans" cxnId="{2298895A-78C8-42AC-AA75-3DA4C9C18467}">
      <dgm:prSet/>
      <dgm:spPr/>
      <dgm:t>
        <a:bodyPr/>
        <a:lstStyle/>
        <a:p>
          <a:endParaRPr lang="en-US"/>
        </a:p>
      </dgm:t>
    </dgm:pt>
    <dgm:pt modelId="{CD1BD7EF-0B4E-48E9-A7BA-3ADB5FE305E6}" type="sibTrans" cxnId="{2298895A-78C8-42AC-AA75-3DA4C9C18467}">
      <dgm:prSet/>
      <dgm:spPr/>
      <dgm:t>
        <a:bodyPr/>
        <a:lstStyle/>
        <a:p>
          <a:endParaRPr lang="en-US"/>
        </a:p>
      </dgm:t>
    </dgm:pt>
    <dgm:pt modelId="{783E7743-8A95-4709-A759-319E1C91AEE8}">
      <dgm:prSet/>
      <dgm:spPr/>
      <dgm:t>
        <a:bodyPr/>
        <a:lstStyle/>
        <a:p>
          <a:pPr rtl="0"/>
          <a:r>
            <a:rPr lang="en-US" b="0" dirty="0" smtClean="0">
              <a:solidFill>
                <a:schemeClr val="tx1"/>
              </a:solidFill>
            </a:rPr>
            <a:t>Product is “hot</a:t>
          </a:r>
          <a:r>
            <a:rPr lang="en-US" b="0" dirty="0" smtClean="0"/>
            <a:t>”</a:t>
          </a:r>
          <a:endParaRPr lang="en-US" dirty="0"/>
        </a:p>
      </dgm:t>
    </dgm:pt>
    <dgm:pt modelId="{F39B38A1-3BC3-4B81-BEB8-B20EB5B3A8B8}" type="parTrans" cxnId="{BEDEAECF-CA71-4862-AF4F-DD9CEB1B3F01}">
      <dgm:prSet/>
      <dgm:spPr/>
      <dgm:t>
        <a:bodyPr/>
        <a:lstStyle/>
        <a:p>
          <a:endParaRPr lang="en-US"/>
        </a:p>
      </dgm:t>
    </dgm:pt>
    <dgm:pt modelId="{F9A4C0C0-17F9-4066-BD54-C291E06D2167}" type="sibTrans" cxnId="{BEDEAECF-CA71-4862-AF4F-DD9CEB1B3F01}">
      <dgm:prSet/>
      <dgm:spPr/>
      <dgm:t>
        <a:bodyPr/>
        <a:lstStyle/>
        <a:p>
          <a:endParaRPr lang="en-US"/>
        </a:p>
      </dgm:t>
    </dgm:pt>
    <dgm:pt modelId="{777F739B-C407-4250-8A1B-4890E09B5830}">
      <dgm:prSet/>
      <dgm:spPr/>
      <dgm:t>
        <a:bodyPr/>
        <a:lstStyle/>
        <a:p>
          <a:pPr rtl="0"/>
          <a:r>
            <a:rPr lang="en-US" b="0" dirty="0" smtClean="0"/>
            <a:t>Company greed</a:t>
          </a:r>
          <a:endParaRPr lang="en-US" dirty="0"/>
        </a:p>
      </dgm:t>
    </dgm:pt>
    <dgm:pt modelId="{4E415A2D-A741-428F-BF8D-A0F4772BA148}" type="parTrans" cxnId="{849294B0-AAAA-428A-82A8-9D2F430315F6}">
      <dgm:prSet/>
      <dgm:spPr/>
      <dgm:t>
        <a:bodyPr/>
        <a:lstStyle/>
        <a:p>
          <a:endParaRPr lang="en-US"/>
        </a:p>
      </dgm:t>
    </dgm:pt>
    <dgm:pt modelId="{EEAC1650-659D-4CCE-A190-6FA7B46C16D2}" type="sibTrans" cxnId="{849294B0-AAAA-428A-82A8-9D2F430315F6}">
      <dgm:prSet/>
      <dgm:spPr/>
      <dgm:t>
        <a:bodyPr/>
        <a:lstStyle/>
        <a:p>
          <a:endParaRPr lang="en-US"/>
        </a:p>
      </dgm:t>
    </dgm:pt>
    <dgm:pt modelId="{E17AA45F-5008-4B7F-93CC-E5FB3385686B}">
      <dgm:prSet custT="1"/>
      <dgm:spPr/>
      <dgm:t>
        <a:bodyPr/>
        <a:lstStyle/>
        <a:p>
          <a:pPr rtl="0"/>
          <a:r>
            <a:rPr lang="en-US" sz="3600" b="0" dirty="0" smtClean="0">
              <a:solidFill>
                <a:schemeClr val="tx1"/>
              </a:solidFill>
            </a:rPr>
            <a:t>Price cuts</a:t>
          </a:r>
          <a:endParaRPr lang="en-US" sz="3600" dirty="0">
            <a:solidFill>
              <a:schemeClr val="tx1"/>
            </a:solidFill>
          </a:endParaRPr>
        </a:p>
      </dgm:t>
    </dgm:pt>
    <dgm:pt modelId="{C8F571B3-81E8-4C78-8EB2-B546CD5CAEF8}" type="parTrans" cxnId="{2565E208-D795-4055-8300-83EA461EC615}">
      <dgm:prSet/>
      <dgm:spPr/>
      <dgm:t>
        <a:bodyPr/>
        <a:lstStyle/>
        <a:p>
          <a:endParaRPr lang="en-US"/>
        </a:p>
      </dgm:t>
    </dgm:pt>
    <dgm:pt modelId="{334555A1-4E3B-411E-B648-D2B5E1F59743}" type="sibTrans" cxnId="{2565E208-D795-4055-8300-83EA461EC615}">
      <dgm:prSet/>
      <dgm:spPr/>
      <dgm:t>
        <a:bodyPr/>
        <a:lstStyle/>
        <a:p>
          <a:endParaRPr lang="en-US"/>
        </a:p>
      </dgm:t>
    </dgm:pt>
    <dgm:pt modelId="{CCA1382E-DEF3-4B85-A24A-77146561033B}">
      <dgm:prSet/>
      <dgm:spPr/>
      <dgm:t>
        <a:bodyPr/>
        <a:lstStyle/>
        <a:p>
          <a:pPr rtl="0"/>
          <a:r>
            <a:rPr lang="en-US" b="0" dirty="0" smtClean="0"/>
            <a:t>New models will be available</a:t>
          </a:r>
          <a:endParaRPr lang="en-US" dirty="0"/>
        </a:p>
      </dgm:t>
    </dgm:pt>
    <dgm:pt modelId="{FD86D8B9-DB36-42B2-9D66-486D87E57FA8}" type="parTrans" cxnId="{4E0DAD12-77AB-4BC6-92D6-DC99154964CF}">
      <dgm:prSet/>
      <dgm:spPr/>
      <dgm:t>
        <a:bodyPr/>
        <a:lstStyle/>
        <a:p>
          <a:endParaRPr lang="en-US"/>
        </a:p>
      </dgm:t>
    </dgm:pt>
    <dgm:pt modelId="{B56D4FDF-ED78-4369-88E4-1AA7BFAE31D6}" type="sibTrans" cxnId="{4E0DAD12-77AB-4BC6-92D6-DC99154964CF}">
      <dgm:prSet/>
      <dgm:spPr/>
      <dgm:t>
        <a:bodyPr/>
        <a:lstStyle/>
        <a:p>
          <a:endParaRPr lang="en-US"/>
        </a:p>
      </dgm:t>
    </dgm:pt>
    <dgm:pt modelId="{59D38884-A846-49C3-9804-D6F8D64D2FFA}">
      <dgm:prSet/>
      <dgm:spPr/>
      <dgm:t>
        <a:bodyPr/>
        <a:lstStyle/>
        <a:p>
          <a:pPr rtl="0"/>
          <a:r>
            <a:rPr lang="en-US" b="0" dirty="0" smtClean="0"/>
            <a:t>Models are not selling well</a:t>
          </a:r>
          <a:endParaRPr lang="en-US" dirty="0"/>
        </a:p>
      </dgm:t>
    </dgm:pt>
    <dgm:pt modelId="{EAFECFAF-ED76-4139-8DB3-BD0E2F975FB9}" type="parTrans" cxnId="{82081454-C7BB-4239-9594-3A32D47083FF}">
      <dgm:prSet/>
      <dgm:spPr/>
      <dgm:t>
        <a:bodyPr/>
        <a:lstStyle/>
        <a:p>
          <a:endParaRPr lang="en-US"/>
        </a:p>
      </dgm:t>
    </dgm:pt>
    <dgm:pt modelId="{71684DC3-9EFD-4586-9FEE-D852DDBFE2D5}" type="sibTrans" cxnId="{82081454-C7BB-4239-9594-3A32D47083FF}">
      <dgm:prSet/>
      <dgm:spPr/>
      <dgm:t>
        <a:bodyPr/>
        <a:lstStyle/>
        <a:p>
          <a:endParaRPr lang="en-US"/>
        </a:p>
      </dgm:t>
    </dgm:pt>
    <dgm:pt modelId="{C2F8B1AC-03A4-4213-B973-7550A2F9A387}">
      <dgm:prSet/>
      <dgm:spPr/>
      <dgm:t>
        <a:bodyPr/>
        <a:lstStyle/>
        <a:p>
          <a:pPr rtl="0"/>
          <a:r>
            <a:rPr lang="en-US" b="0" dirty="0" smtClean="0"/>
            <a:t>Quality issues</a:t>
          </a:r>
          <a:endParaRPr lang="en-US" dirty="0"/>
        </a:p>
      </dgm:t>
    </dgm:pt>
    <dgm:pt modelId="{1B489CB9-343F-49B3-B198-C0AEDFA81510}" type="parTrans" cxnId="{1AA9B55C-28DE-4D1F-A208-36C95953D95B}">
      <dgm:prSet/>
      <dgm:spPr/>
      <dgm:t>
        <a:bodyPr/>
        <a:lstStyle/>
        <a:p>
          <a:endParaRPr lang="en-US"/>
        </a:p>
      </dgm:t>
    </dgm:pt>
    <dgm:pt modelId="{92C3A347-EEA7-410F-8644-C892684E0CA0}" type="sibTrans" cxnId="{1AA9B55C-28DE-4D1F-A208-36C95953D95B}">
      <dgm:prSet/>
      <dgm:spPr/>
      <dgm:t>
        <a:bodyPr/>
        <a:lstStyle/>
        <a:p>
          <a:endParaRPr lang="en-US"/>
        </a:p>
      </dgm:t>
    </dgm:pt>
    <dgm:pt modelId="{4FB5C215-8743-495D-89AC-33BDF56469F7}" type="pres">
      <dgm:prSet presAssocID="{E56D47C0-1E11-431A-948C-CCCE22E6D27C}" presName="Name0" presStyleCnt="0">
        <dgm:presLayoutVars>
          <dgm:dir/>
          <dgm:animLvl val="lvl"/>
          <dgm:resizeHandles val="exact"/>
        </dgm:presLayoutVars>
      </dgm:prSet>
      <dgm:spPr/>
      <dgm:t>
        <a:bodyPr/>
        <a:lstStyle/>
        <a:p>
          <a:endParaRPr lang="en-US"/>
        </a:p>
      </dgm:t>
    </dgm:pt>
    <dgm:pt modelId="{559188B8-7006-4597-9DAC-A9036AAD5937}" type="pres">
      <dgm:prSet presAssocID="{79956BEE-26FA-4D14-9C0E-DE6AE7A9149C}" presName="composite" presStyleCnt="0"/>
      <dgm:spPr/>
      <dgm:t>
        <a:bodyPr/>
        <a:lstStyle/>
        <a:p>
          <a:endParaRPr lang="en-US"/>
        </a:p>
      </dgm:t>
    </dgm:pt>
    <dgm:pt modelId="{FB250375-4900-4B7A-A38F-4424E9A27EE3}" type="pres">
      <dgm:prSet presAssocID="{79956BEE-26FA-4D14-9C0E-DE6AE7A9149C}" presName="parTx" presStyleLbl="alignNode1" presStyleIdx="0" presStyleCnt="2" custScaleY="110810">
        <dgm:presLayoutVars>
          <dgm:chMax val="0"/>
          <dgm:chPref val="0"/>
          <dgm:bulletEnabled val="1"/>
        </dgm:presLayoutVars>
      </dgm:prSet>
      <dgm:spPr/>
      <dgm:t>
        <a:bodyPr/>
        <a:lstStyle/>
        <a:p>
          <a:endParaRPr lang="en-US"/>
        </a:p>
      </dgm:t>
    </dgm:pt>
    <dgm:pt modelId="{C3B25597-D665-43A7-9AB3-F12D6ABE6E8F}" type="pres">
      <dgm:prSet presAssocID="{79956BEE-26FA-4D14-9C0E-DE6AE7A9149C}" presName="desTx" presStyleLbl="alignAccFollowNode1" presStyleIdx="0" presStyleCnt="2">
        <dgm:presLayoutVars>
          <dgm:bulletEnabled val="1"/>
        </dgm:presLayoutVars>
      </dgm:prSet>
      <dgm:spPr/>
      <dgm:t>
        <a:bodyPr/>
        <a:lstStyle/>
        <a:p>
          <a:endParaRPr lang="en-US"/>
        </a:p>
      </dgm:t>
    </dgm:pt>
    <dgm:pt modelId="{4EB6B2BD-363A-444A-9B30-6A29C30D7E36}" type="pres">
      <dgm:prSet presAssocID="{CD1BD7EF-0B4E-48E9-A7BA-3ADB5FE305E6}" presName="space" presStyleCnt="0"/>
      <dgm:spPr/>
      <dgm:t>
        <a:bodyPr/>
        <a:lstStyle/>
        <a:p>
          <a:endParaRPr lang="en-US"/>
        </a:p>
      </dgm:t>
    </dgm:pt>
    <dgm:pt modelId="{61BE8317-54C4-4CD1-84C3-6A7F15895A52}" type="pres">
      <dgm:prSet presAssocID="{E17AA45F-5008-4B7F-93CC-E5FB3385686B}" presName="composite" presStyleCnt="0"/>
      <dgm:spPr/>
      <dgm:t>
        <a:bodyPr/>
        <a:lstStyle/>
        <a:p>
          <a:endParaRPr lang="en-US"/>
        </a:p>
      </dgm:t>
    </dgm:pt>
    <dgm:pt modelId="{044A2D1F-5E70-448C-80CD-D7FDB432988D}" type="pres">
      <dgm:prSet presAssocID="{E17AA45F-5008-4B7F-93CC-E5FB3385686B}" presName="parTx" presStyleLbl="alignNode1" presStyleIdx="1" presStyleCnt="2">
        <dgm:presLayoutVars>
          <dgm:chMax val="0"/>
          <dgm:chPref val="0"/>
          <dgm:bulletEnabled val="1"/>
        </dgm:presLayoutVars>
      </dgm:prSet>
      <dgm:spPr/>
      <dgm:t>
        <a:bodyPr/>
        <a:lstStyle/>
        <a:p>
          <a:endParaRPr lang="en-US"/>
        </a:p>
      </dgm:t>
    </dgm:pt>
    <dgm:pt modelId="{B43E28F5-D7C2-43F5-98CD-D43931CBDEE5}" type="pres">
      <dgm:prSet presAssocID="{E17AA45F-5008-4B7F-93CC-E5FB3385686B}" presName="desTx" presStyleLbl="alignAccFollowNode1" presStyleIdx="1" presStyleCnt="2">
        <dgm:presLayoutVars>
          <dgm:bulletEnabled val="1"/>
        </dgm:presLayoutVars>
      </dgm:prSet>
      <dgm:spPr/>
      <dgm:t>
        <a:bodyPr/>
        <a:lstStyle/>
        <a:p>
          <a:endParaRPr lang="en-US"/>
        </a:p>
      </dgm:t>
    </dgm:pt>
  </dgm:ptLst>
  <dgm:cxnLst>
    <dgm:cxn modelId="{BEDEAECF-CA71-4862-AF4F-DD9CEB1B3F01}" srcId="{79956BEE-26FA-4D14-9C0E-DE6AE7A9149C}" destId="{783E7743-8A95-4709-A759-319E1C91AEE8}" srcOrd="0" destOrd="0" parTransId="{F39B38A1-3BC3-4B81-BEB8-B20EB5B3A8B8}" sibTransId="{F9A4C0C0-17F9-4066-BD54-C291E06D2167}"/>
    <dgm:cxn modelId="{4E0DAD12-77AB-4BC6-92D6-DC99154964CF}" srcId="{E17AA45F-5008-4B7F-93CC-E5FB3385686B}" destId="{CCA1382E-DEF3-4B85-A24A-77146561033B}" srcOrd="0" destOrd="0" parTransId="{FD86D8B9-DB36-42B2-9D66-486D87E57FA8}" sibTransId="{B56D4FDF-ED78-4369-88E4-1AA7BFAE31D6}"/>
    <dgm:cxn modelId="{2565E208-D795-4055-8300-83EA461EC615}" srcId="{E56D47C0-1E11-431A-948C-CCCE22E6D27C}" destId="{E17AA45F-5008-4B7F-93CC-E5FB3385686B}" srcOrd="1" destOrd="0" parTransId="{C8F571B3-81E8-4C78-8EB2-B546CD5CAEF8}" sibTransId="{334555A1-4E3B-411E-B648-D2B5E1F59743}"/>
    <dgm:cxn modelId="{849294B0-AAAA-428A-82A8-9D2F430315F6}" srcId="{79956BEE-26FA-4D14-9C0E-DE6AE7A9149C}" destId="{777F739B-C407-4250-8A1B-4890E09B5830}" srcOrd="1" destOrd="0" parTransId="{4E415A2D-A741-428F-BF8D-A0F4772BA148}" sibTransId="{EEAC1650-659D-4CCE-A190-6FA7B46C16D2}"/>
    <dgm:cxn modelId="{F01A3401-A815-4B06-906F-50F4601A2F10}" type="presOf" srcId="{E56D47C0-1E11-431A-948C-CCCE22E6D27C}" destId="{4FB5C215-8743-495D-89AC-33BDF56469F7}" srcOrd="0" destOrd="0" presId="urn:microsoft.com/office/officeart/2005/8/layout/hList1"/>
    <dgm:cxn modelId="{D38D0FE1-FA76-4F64-B721-43B299195480}" type="presOf" srcId="{783E7743-8A95-4709-A759-319E1C91AEE8}" destId="{C3B25597-D665-43A7-9AB3-F12D6ABE6E8F}" srcOrd="0" destOrd="0" presId="urn:microsoft.com/office/officeart/2005/8/layout/hList1"/>
    <dgm:cxn modelId="{8982CEBF-FD22-4C2B-A822-DB3FCAEDD516}" type="presOf" srcId="{C2F8B1AC-03A4-4213-B973-7550A2F9A387}" destId="{B43E28F5-D7C2-43F5-98CD-D43931CBDEE5}" srcOrd="0" destOrd="2" presId="urn:microsoft.com/office/officeart/2005/8/layout/hList1"/>
    <dgm:cxn modelId="{2298895A-78C8-42AC-AA75-3DA4C9C18467}" srcId="{E56D47C0-1E11-431A-948C-CCCE22E6D27C}" destId="{79956BEE-26FA-4D14-9C0E-DE6AE7A9149C}" srcOrd="0" destOrd="0" parTransId="{E596C965-1310-411F-80A4-3920DAD1F933}" sibTransId="{CD1BD7EF-0B4E-48E9-A7BA-3ADB5FE305E6}"/>
    <dgm:cxn modelId="{82081454-C7BB-4239-9594-3A32D47083FF}" srcId="{E17AA45F-5008-4B7F-93CC-E5FB3385686B}" destId="{59D38884-A846-49C3-9804-D6F8D64D2FFA}" srcOrd="1" destOrd="0" parTransId="{EAFECFAF-ED76-4139-8DB3-BD0E2F975FB9}" sibTransId="{71684DC3-9EFD-4586-9FEE-D852DDBFE2D5}"/>
    <dgm:cxn modelId="{1AA9B55C-28DE-4D1F-A208-36C95953D95B}" srcId="{E17AA45F-5008-4B7F-93CC-E5FB3385686B}" destId="{C2F8B1AC-03A4-4213-B973-7550A2F9A387}" srcOrd="2" destOrd="0" parTransId="{1B489CB9-343F-49B3-B198-C0AEDFA81510}" sibTransId="{92C3A347-EEA7-410F-8644-C892684E0CA0}"/>
    <dgm:cxn modelId="{BAA83D3D-1D2B-4B1A-8607-1ACC0B344372}" type="presOf" srcId="{CCA1382E-DEF3-4B85-A24A-77146561033B}" destId="{B43E28F5-D7C2-43F5-98CD-D43931CBDEE5}" srcOrd="0" destOrd="0" presId="urn:microsoft.com/office/officeart/2005/8/layout/hList1"/>
    <dgm:cxn modelId="{25D804F1-4821-42C8-9319-0571FF2C53B9}" type="presOf" srcId="{59D38884-A846-49C3-9804-D6F8D64D2FFA}" destId="{B43E28F5-D7C2-43F5-98CD-D43931CBDEE5}" srcOrd="0" destOrd="1" presId="urn:microsoft.com/office/officeart/2005/8/layout/hList1"/>
    <dgm:cxn modelId="{A3BEEE11-EE73-49F5-8E34-2D2FE3C42C9C}" type="presOf" srcId="{E17AA45F-5008-4B7F-93CC-E5FB3385686B}" destId="{044A2D1F-5E70-448C-80CD-D7FDB432988D}" srcOrd="0" destOrd="0" presId="urn:microsoft.com/office/officeart/2005/8/layout/hList1"/>
    <dgm:cxn modelId="{6D66444A-7303-4C35-868B-941B5FAF0396}" type="presOf" srcId="{79956BEE-26FA-4D14-9C0E-DE6AE7A9149C}" destId="{FB250375-4900-4B7A-A38F-4424E9A27EE3}" srcOrd="0" destOrd="0" presId="urn:microsoft.com/office/officeart/2005/8/layout/hList1"/>
    <dgm:cxn modelId="{2EAC6481-EDAD-47A1-BE27-0C21DBC76D80}" type="presOf" srcId="{777F739B-C407-4250-8A1B-4890E09B5830}" destId="{C3B25597-D665-43A7-9AB3-F12D6ABE6E8F}" srcOrd="0" destOrd="1" presId="urn:microsoft.com/office/officeart/2005/8/layout/hList1"/>
    <dgm:cxn modelId="{97A5786F-D48C-4363-A601-5A419EE22C3A}" type="presParOf" srcId="{4FB5C215-8743-495D-89AC-33BDF56469F7}" destId="{559188B8-7006-4597-9DAC-A9036AAD5937}" srcOrd="0" destOrd="0" presId="urn:microsoft.com/office/officeart/2005/8/layout/hList1"/>
    <dgm:cxn modelId="{F401665D-918E-4BD8-9C26-87EC50C766CF}" type="presParOf" srcId="{559188B8-7006-4597-9DAC-A9036AAD5937}" destId="{FB250375-4900-4B7A-A38F-4424E9A27EE3}" srcOrd="0" destOrd="0" presId="urn:microsoft.com/office/officeart/2005/8/layout/hList1"/>
    <dgm:cxn modelId="{C66AF637-92EF-45D9-9FDF-1FF035EC647E}" type="presParOf" srcId="{559188B8-7006-4597-9DAC-A9036AAD5937}" destId="{C3B25597-D665-43A7-9AB3-F12D6ABE6E8F}" srcOrd="1" destOrd="0" presId="urn:microsoft.com/office/officeart/2005/8/layout/hList1"/>
    <dgm:cxn modelId="{CCF1247F-29DE-450C-8505-A39B4B241D63}" type="presParOf" srcId="{4FB5C215-8743-495D-89AC-33BDF56469F7}" destId="{4EB6B2BD-363A-444A-9B30-6A29C30D7E36}" srcOrd="1" destOrd="0" presId="urn:microsoft.com/office/officeart/2005/8/layout/hList1"/>
    <dgm:cxn modelId="{00619DC7-E661-425C-A461-5C3180F6F2C9}" type="presParOf" srcId="{4FB5C215-8743-495D-89AC-33BDF56469F7}" destId="{61BE8317-54C4-4CD1-84C3-6A7F15895A52}" srcOrd="2" destOrd="0" presId="urn:microsoft.com/office/officeart/2005/8/layout/hList1"/>
    <dgm:cxn modelId="{0696F1DF-C728-4342-A5A6-F0FDD956D210}" type="presParOf" srcId="{61BE8317-54C4-4CD1-84C3-6A7F15895A52}" destId="{044A2D1F-5E70-448C-80CD-D7FDB432988D}" srcOrd="0" destOrd="0" presId="urn:microsoft.com/office/officeart/2005/8/layout/hList1"/>
    <dgm:cxn modelId="{A04338BC-3CF5-4CBF-9CC6-97334D49669F}" type="presParOf" srcId="{61BE8317-54C4-4CD1-84C3-6A7F15895A52}" destId="{B43E28F5-D7C2-43F5-98CD-D43931CBDE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1BC43-E2C2-41F5-8A04-8F155ABB78EA}">
      <dsp:nvSpPr>
        <dsp:cNvPr id="0" name=""/>
        <dsp:cNvSpPr/>
      </dsp:nvSpPr>
      <dsp:spPr>
        <a:xfrm>
          <a:off x="0" y="644338"/>
          <a:ext cx="2442882" cy="14657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solidFill>
                <a:schemeClr val="tx1"/>
              </a:solidFill>
            </a:rPr>
            <a:t>Product line pricing</a:t>
          </a:r>
          <a:endParaRPr lang="en-US" sz="2900" b="1" kern="1200" dirty="0">
            <a:solidFill>
              <a:schemeClr val="tx1"/>
            </a:solidFill>
          </a:endParaRPr>
        </a:p>
      </dsp:txBody>
      <dsp:txXfrm>
        <a:off x="0" y="644338"/>
        <a:ext cx="2442882" cy="1465729"/>
      </dsp:txXfrm>
    </dsp:sp>
    <dsp:sp modelId="{839FD2AA-CEEF-40A5-8046-FCD6066BF506}">
      <dsp:nvSpPr>
        <dsp:cNvPr id="0" name=""/>
        <dsp:cNvSpPr/>
      </dsp:nvSpPr>
      <dsp:spPr>
        <a:xfrm>
          <a:off x="2687170" y="644338"/>
          <a:ext cx="2442882" cy="1465729"/>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solidFill>
                <a:schemeClr val="tx1"/>
              </a:solidFill>
            </a:rPr>
            <a:t>Optional product pricing</a:t>
          </a:r>
          <a:endParaRPr lang="en-US" sz="2900" b="1" kern="1200" dirty="0">
            <a:solidFill>
              <a:schemeClr val="tx1"/>
            </a:solidFill>
          </a:endParaRPr>
        </a:p>
      </dsp:txBody>
      <dsp:txXfrm>
        <a:off x="2687170" y="644338"/>
        <a:ext cx="2442882" cy="1465729"/>
      </dsp:txXfrm>
    </dsp:sp>
    <dsp:sp modelId="{878ACB6C-1438-453B-A80D-2E3CA7C15FA6}">
      <dsp:nvSpPr>
        <dsp:cNvPr id="0" name=""/>
        <dsp:cNvSpPr/>
      </dsp:nvSpPr>
      <dsp:spPr>
        <a:xfrm>
          <a:off x="5374341" y="644338"/>
          <a:ext cx="2442882" cy="1465729"/>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solidFill>
                <a:schemeClr val="tx1"/>
              </a:solidFill>
            </a:rPr>
            <a:t>Captive product pricing</a:t>
          </a:r>
          <a:endParaRPr lang="en-US" sz="2900" b="1" kern="1200" dirty="0">
            <a:solidFill>
              <a:schemeClr val="tx1"/>
            </a:solidFill>
          </a:endParaRPr>
        </a:p>
      </dsp:txBody>
      <dsp:txXfrm>
        <a:off x="5374341" y="644338"/>
        <a:ext cx="2442882" cy="1465729"/>
      </dsp:txXfrm>
    </dsp:sp>
    <dsp:sp modelId="{27B884BD-467D-4155-BA44-C7FC088B268F}">
      <dsp:nvSpPr>
        <dsp:cNvPr id="0" name=""/>
        <dsp:cNvSpPr/>
      </dsp:nvSpPr>
      <dsp:spPr>
        <a:xfrm>
          <a:off x="1343585" y="2354356"/>
          <a:ext cx="2442882" cy="1465729"/>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solidFill>
                <a:schemeClr val="tx1"/>
              </a:solidFill>
            </a:rPr>
            <a:t>By-product pricing</a:t>
          </a:r>
          <a:endParaRPr lang="en-US" sz="2900" b="1" kern="1200" dirty="0">
            <a:solidFill>
              <a:schemeClr val="tx1"/>
            </a:solidFill>
          </a:endParaRPr>
        </a:p>
      </dsp:txBody>
      <dsp:txXfrm>
        <a:off x="1343585" y="2354356"/>
        <a:ext cx="2442882" cy="1465729"/>
      </dsp:txXfrm>
    </dsp:sp>
    <dsp:sp modelId="{DD39166E-813B-4E8A-A1CC-5B72CA95288C}">
      <dsp:nvSpPr>
        <dsp:cNvPr id="0" name=""/>
        <dsp:cNvSpPr/>
      </dsp:nvSpPr>
      <dsp:spPr>
        <a:xfrm>
          <a:off x="4030756" y="2354356"/>
          <a:ext cx="2442882" cy="146572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solidFill>
                <a:schemeClr val="tx1"/>
              </a:solidFill>
            </a:rPr>
            <a:t>Product bundle pricing</a:t>
          </a:r>
          <a:endParaRPr lang="en-US" sz="2900" b="1" kern="1200" dirty="0">
            <a:solidFill>
              <a:schemeClr val="tx1"/>
            </a:solidFill>
          </a:endParaRPr>
        </a:p>
      </dsp:txBody>
      <dsp:txXfrm>
        <a:off x="4030756" y="2354356"/>
        <a:ext cx="2442882" cy="1465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95D6A-C4FB-455A-9954-76F670070021}">
      <dsp:nvSpPr>
        <dsp:cNvPr id="0" name=""/>
        <dsp:cNvSpPr/>
      </dsp:nvSpPr>
      <dsp:spPr>
        <a:xfrm>
          <a:off x="1216777" y="596"/>
          <a:ext cx="2790923" cy="13684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Discount and allowance pricing</a:t>
          </a:r>
          <a:endParaRPr lang="en-US" sz="2800" b="1" kern="1200" dirty="0">
            <a:solidFill>
              <a:schemeClr val="tx1"/>
            </a:solidFill>
          </a:endParaRPr>
        </a:p>
      </dsp:txBody>
      <dsp:txXfrm>
        <a:off x="1216777" y="596"/>
        <a:ext cx="2790923" cy="1368423"/>
      </dsp:txXfrm>
    </dsp:sp>
    <dsp:sp modelId="{7CE8B4F6-BB6D-4B2B-8C61-44B809EF2647}">
      <dsp:nvSpPr>
        <dsp:cNvPr id="0" name=""/>
        <dsp:cNvSpPr/>
      </dsp:nvSpPr>
      <dsp:spPr>
        <a:xfrm>
          <a:off x="4235771" y="596"/>
          <a:ext cx="2280706" cy="1368423"/>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Segmented pricing</a:t>
          </a:r>
          <a:endParaRPr lang="en-US" sz="2800" b="1" kern="1200" dirty="0">
            <a:solidFill>
              <a:schemeClr val="tx1"/>
            </a:solidFill>
          </a:endParaRPr>
        </a:p>
      </dsp:txBody>
      <dsp:txXfrm>
        <a:off x="4235771" y="596"/>
        <a:ext cx="2280706" cy="1368423"/>
      </dsp:txXfrm>
    </dsp:sp>
    <dsp:sp modelId="{79E305AF-41E6-4E1F-807B-674516980219}">
      <dsp:nvSpPr>
        <dsp:cNvPr id="0" name=""/>
        <dsp:cNvSpPr/>
      </dsp:nvSpPr>
      <dsp:spPr>
        <a:xfrm>
          <a:off x="972582" y="1597090"/>
          <a:ext cx="2729777" cy="136842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Psychological pricing</a:t>
          </a:r>
          <a:endParaRPr lang="en-US" sz="2800" b="1" kern="1200" dirty="0">
            <a:solidFill>
              <a:schemeClr val="tx1"/>
            </a:solidFill>
          </a:endParaRPr>
        </a:p>
      </dsp:txBody>
      <dsp:txXfrm>
        <a:off x="972582" y="1597090"/>
        <a:ext cx="2729777" cy="1368423"/>
      </dsp:txXfrm>
    </dsp:sp>
    <dsp:sp modelId="{FC0A0326-DC1C-497B-BB3E-449F6E235C6A}">
      <dsp:nvSpPr>
        <dsp:cNvPr id="0" name=""/>
        <dsp:cNvSpPr/>
      </dsp:nvSpPr>
      <dsp:spPr>
        <a:xfrm>
          <a:off x="3930430" y="1597090"/>
          <a:ext cx="2830242" cy="136842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Promotional pricing</a:t>
          </a:r>
          <a:endParaRPr lang="en-US" sz="2800" b="1" kern="1200" dirty="0">
            <a:solidFill>
              <a:schemeClr val="tx1"/>
            </a:solidFill>
          </a:endParaRPr>
        </a:p>
      </dsp:txBody>
      <dsp:txXfrm>
        <a:off x="3930430" y="1597090"/>
        <a:ext cx="2830242" cy="1368423"/>
      </dsp:txXfrm>
    </dsp:sp>
    <dsp:sp modelId="{10E0C38D-7787-43A9-8785-8D4ED2BE8E5A}">
      <dsp:nvSpPr>
        <dsp:cNvPr id="0" name=""/>
        <dsp:cNvSpPr/>
      </dsp:nvSpPr>
      <dsp:spPr>
        <a:xfrm>
          <a:off x="130808" y="3193585"/>
          <a:ext cx="2280706" cy="136842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Geographic pricing</a:t>
          </a:r>
          <a:endParaRPr lang="en-US" sz="2800" b="1" kern="1200" dirty="0">
            <a:solidFill>
              <a:schemeClr val="tx1"/>
            </a:solidFill>
          </a:endParaRPr>
        </a:p>
      </dsp:txBody>
      <dsp:txXfrm>
        <a:off x="130808" y="3193585"/>
        <a:ext cx="2280706" cy="1368423"/>
      </dsp:txXfrm>
    </dsp:sp>
    <dsp:sp modelId="{9AB04465-9EEA-45AB-8337-494A78F1DCB0}">
      <dsp:nvSpPr>
        <dsp:cNvPr id="0" name=""/>
        <dsp:cNvSpPr/>
      </dsp:nvSpPr>
      <dsp:spPr>
        <a:xfrm>
          <a:off x="2639585" y="3193585"/>
          <a:ext cx="2280706" cy="1368423"/>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solidFill>
                <a:schemeClr val="tx1"/>
              </a:solidFill>
            </a:rPr>
            <a:t>Dynamic pricing</a:t>
          </a:r>
          <a:endParaRPr lang="en-US" sz="2800" b="1" kern="1200" dirty="0">
            <a:solidFill>
              <a:schemeClr val="tx1"/>
            </a:solidFill>
          </a:endParaRPr>
        </a:p>
      </dsp:txBody>
      <dsp:txXfrm>
        <a:off x="2639585" y="3193585"/>
        <a:ext cx="2280706" cy="1368423"/>
      </dsp:txXfrm>
    </dsp:sp>
    <dsp:sp modelId="{F6EBE5F8-194F-4812-801E-9F957696C9A8}">
      <dsp:nvSpPr>
        <dsp:cNvPr id="0" name=""/>
        <dsp:cNvSpPr/>
      </dsp:nvSpPr>
      <dsp:spPr>
        <a:xfrm>
          <a:off x="5148362" y="3193585"/>
          <a:ext cx="2454085" cy="13684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International pricing</a:t>
          </a:r>
          <a:endParaRPr lang="en-US" sz="2800" b="1" kern="1200" dirty="0">
            <a:solidFill>
              <a:schemeClr val="tx1"/>
            </a:solidFill>
          </a:endParaRPr>
        </a:p>
      </dsp:txBody>
      <dsp:txXfrm>
        <a:off x="5148362" y="3193585"/>
        <a:ext cx="2454085" cy="1368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20CFD-A120-4B72-97AA-74072D12EDB0}" type="datetimeFigureOut">
              <a:rPr lang="en-US" smtClean="0"/>
              <a:t>9/25/2015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9AFB6-D8DB-42C9-84AA-5CAF37E7FF27}" type="slidenum">
              <a:rPr lang="en-US" smtClean="0"/>
              <a:t>‹#›</a:t>
            </a:fld>
            <a:endParaRPr lang="en-US"/>
          </a:p>
        </p:txBody>
      </p:sp>
    </p:spTree>
    <p:extLst>
      <p:ext uri="{BB962C8B-B14F-4D97-AF65-F5344CB8AC3E}">
        <p14:creationId xmlns:p14="http://schemas.microsoft.com/office/powerpoint/2010/main" val="198996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0670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r>
              <a:rPr lang="en-US" dirty="0" smtClean="0"/>
              <a:t>The strategy for setting a product’s price often has to be changed when the product is part of a product mix. In this case, the firm looks for a set of prices that maximizes its profits on the total product mix. Pricing is difficult because the various products have related demands and costs and face different degrees of competition. </a:t>
            </a:r>
          </a:p>
        </p:txBody>
      </p:sp>
      <p:sp>
        <p:nvSpPr>
          <p:cNvPr id="26627" name="Slide Number Placeholder 3"/>
          <p:cNvSpPr>
            <a:spLocks noGrp="1"/>
          </p:cNvSpPr>
          <p:nvPr>
            <p:ph type="sldNum" sz="quarter" idx="5"/>
          </p:nvPr>
        </p:nvSpPr>
        <p:spPr bwMode="auto">
          <a:noFill/>
          <a:ln>
            <a:miter lim="800000"/>
            <a:headEnd/>
            <a:tailEnd/>
          </a:ln>
        </p:spPr>
        <p:txBody>
          <a:bodyPr/>
          <a:lstStyle/>
          <a:p>
            <a:fld id="{78CD316D-8ED4-40C9-A1CB-353C6BF504FF}"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62000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b="1" dirty="0" smtClean="0"/>
              <a:t>Product Line Pricing</a:t>
            </a:r>
          </a:p>
          <a:p>
            <a:endParaRPr lang="en-US" b="1" dirty="0" smtClean="0"/>
          </a:p>
          <a:p>
            <a:r>
              <a:rPr lang="en-US" dirty="0" smtClean="0"/>
              <a:t>Companies usually develop product lines rather than single products.  In </a:t>
            </a:r>
            <a:r>
              <a:rPr lang="en-US" b="1" dirty="0" smtClean="0"/>
              <a:t>product line pricing</a:t>
            </a:r>
            <a:r>
              <a:rPr lang="en-US" dirty="0" smtClean="0"/>
              <a:t>, management must determine the price steps to set between the various products in a line.  The product line could include a broad range of prices for the various products.</a:t>
            </a:r>
          </a:p>
          <a:p>
            <a:endParaRPr lang="en-US" b="1" dirty="0" smtClean="0"/>
          </a:p>
          <a:p>
            <a:r>
              <a:rPr lang="en-US" b="1" dirty="0" smtClean="0"/>
              <a:t>Optional Product Pricing </a:t>
            </a:r>
          </a:p>
          <a:p>
            <a:endParaRPr lang="en-US" dirty="0" smtClean="0"/>
          </a:p>
          <a:p>
            <a:r>
              <a:rPr lang="en-US" dirty="0" smtClean="0"/>
              <a:t>Pricing options is a sticky problem. Companies must decide which items to include in the base price and which to offer as options.</a:t>
            </a:r>
          </a:p>
        </p:txBody>
      </p:sp>
      <p:sp>
        <p:nvSpPr>
          <p:cNvPr id="28675" name="Slide Number Placeholder 3"/>
          <p:cNvSpPr>
            <a:spLocks noGrp="1"/>
          </p:cNvSpPr>
          <p:nvPr>
            <p:ph type="sldNum" sz="quarter" idx="5"/>
          </p:nvPr>
        </p:nvSpPr>
        <p:spPr bwMode="auto">
          <a:noFill/>
          <a:ln>
            <a:miter lim="800000"/>
            <a:headEnd/>
            <a:tailEnd/>
          </a:ln>
        </p:spPr>
        <p:txBody>
          <a:bodyPr/>
          <a:lstStyle/>
          <a:p>
            <a:fld id="{1E229427-C90D-4242-ACC6-6FE8ED2C9078}"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75608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0722" name="Notes Placeholder 2"/>
          <p:cNvSpPr>
            <a:spLocks noGrp="1"/>
          </p:cNvSpPr>
          <p:nvPr>
            <p:ph type="body" idx="1"/>
          </p:nvPr>
        </p:nvSpPr>
        <p:spPr bwMode="auto">
          <a:noFill/>
        </p:spPr>
        <p:txBody>
          <a:bodyPr>
            <a:normAutofit lnSpcReduction="10000"/>
          </a:bodyPr>
          <a:lstStyle/>
          <a:p>
            <a:r>
              <a:rPr lang="en-US" sz="1200" b="1" kern="1200" dirty="0" smtClean="0">
                <a:solidFill>
                  <a:schemeClr val="tx1"/>
                </a:solidFill>
                <a:effectLst/>
                <a:latin typeface="+mn-lt"/>
                <a:ea typeface="+mn-ea"/>
                <a:cs typeface="+mn-cs"/>
              </a:rPr>
              <a:t>Captive product pricing</a:t>
            </a:r>
            <a:r>
              <a:rPr lang="en-US" sz="1200" b="0" kern="1200" dirty="0" smtClean="0">
                <a:solidFill>
                  <a:schemeClr val="tx1"/>
                </a:solidFill>
                <a:effectLst/>
                <a:latin typeface="+mn-lt"/>
                <a:ea typeface="+mn-ea"/>
                <a:cs typeface="+mn-cs"/>
              </a:rPr>
              <a:t>: Nearly 73 percent of Keurig’s sales come from its K-Cup portion packs. The brand must find the right balance between main-product and captive-product prices.</a:t>
            </a:r>
          </a:p>
          <a:p>
            <a:endParaRPr lang="en-US" b="1" dirty="0" smtClean="0"/>
          </a:p>
          <a:p>
            <a:r>
              <a:rPr lang="en-US" dirty="0" smtClean="0"/>
              <a:t>Examples of captive products are razor blade cartridges, videogames, printer cartridges, and e-books. Producers of the main products often price them low and set high markups on the supplies. For example, Amazon introduced its Kindle Fire tablet for as low as $199, a loss of an estimated $10 per machine. It hoped to more than make up for the loss through sales of digital books, music, and movies to be viewed on the devices.</a:t>
            </a:r>
          </a:p>
          <a:p>
            <a:endParaRPr lang="en-US" dirty="0" smtClean="0"/>
          </a:p>
          <a:p>
            <a:r>
              <a:rPr lang="en-US" dirty="0" smtClean="0"/>
              <a:t>However, companies that use captive product pricing must be careful. Finding the right balance between the main product and captive product prices can be tricky. Even more, consumers trapped into buying expensive captive products may come to resent the brand that ensnared them. </a:t>
            </a:r>
          </a:p>
          <a:p>
            <a:endParaRPr lang="en-US" dirty="0" smtClean="0"/>
          </a:p>
          <a:p>
            <a:r>
              <a:rPr lang="en-US" dirty="0" smtClean="0"/>
              <a:t>In the case of services, captive product pricing is called </a:t>
            </a:r>
            <a:r>
              <a:rPr lang="en-US" i="1" dirty="0" smtClean="0"/>
              <a:t>two-part pricing</a:t>
            </a:r>
            <a:r>
              <a:rPr lang="en-US" dirty="0" smtClean="0"/>
              <a:t>. The price of the service is broken into a </a:t>
            </a:r>
            <a:r>
              <a:rPr lang="en-US" i="1" dirty="0" smtClean="0"/>
              <a:t>fixed fee</a:t>
            </a:r>
            <a:r>
              <a:rPr lang="en-US" dirty="0" smtClean="0"/>
              <a:t> plus a </a:t>
            </a:r>
            <a:r>
              <a:rPr lang="en-US" i="1" dirty="0" smtClean="0"/>
              <a:t>variable usage rate</a:t>
            </a:r>
            <a:r>
              <a:rPr lang="en-US" dirty="0" smtClean="0"/>
              <a:t>. Thus, at Six Flags and other amusement parks, you pay a daily ticket or season pass charge plus additional fees for food and other in-park features.</a:t>
            </a:r>
          </a:p>
          <a:p>
            <a:endParaRPr lang="en-US" b="1" dirty="0" smtClean="0"/>
          </a:p>
          <a:p>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a:lstStyle/>
          <a:p>
            <a:fld id="{148CF4D7-6C56-4BC6-9EA4-75935B8B9A0C}"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076159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en-US" dirty="0" smtClean="0"/>
              <a:t>Producing products and services often generates by-products. If the by-products have no value and if getting rid of them is costly, this will affect pricing of the main product. Using </a:t>
            </a:r>
            <a:r>
              <a:rPr lang="en-US" b="1" dirty="0" smtClean="0"/>
              <a:t>by-product pricing</a:t>
            </a:r>
            <a:r>
              <a:rPr lang="en-US" dirty="0" smtClean="0"/>
              <a:t>, the company seeks a market for these by-products to help offset the costs of disposing of them and help make the price of the main product more competitive. The by-products themselves can even turn out to be profitable—turning trash into cash.  </a:t>
            </a:r>
          </a:p>
          <a:p>
            <a:endParaRPr lang="en-US" b="1" dirty="0" smtClean="0"/>
          </a:p>
          <a:p>
            <a:r>
              <a:rPr lang="en-US" dirty="0" smtClean="0"/>
              <a:t>Using </a:t>
            </a:r>
            <a:r>
              <a:rPr lang="en-US" b="1" dirty="0" smtClean="0"/>
              <a:t>product bundle pricing</a:t>
            </a:r>
            <a:r>
              <a:rPr lang="en-US" dirty="0" smtClean="0"/>
              <a:t>, sellers often combine several products and offer the bundle at a reduced price. For example, fast-food restaurants bundle a burger, fries, and a soft drink at a “combo” price. And Comcast, Time Warner, Verizon, and other telecommunications companies bundle TV service, phone service, and high-speed Internet connections at a low combined price. Price bundling can promote the sales of products consumers might not otherwise buy, but the combined price must be low enough to get them to buy the bundle.</a:t>
            </a:r>
          </a:p>
        </p:txBody>
      </p:sp>
      <p:sp>
        <p:nvSpPr>
          <p:cNvPr id="32771" name="Slide Number Placeholder 3"/>
          <p:cNvSpPr>
            <a:spLocks noGrp="1"/>
          </p:cNvSpPr>
          <p:nvPr>
            <p:ph type="sldNum" sz="quarter" idx="5"/>
          </p:nvPr>
        </p:nvSpPr>
        <p:spPr bwMode="auto">
          <a:noFill/>
          <a:ln>
            <a:miter lim="800000"/>
            <a:headEnd/>
            <a:tailEnd/>
          </a:ln>
        </p:spPr>
        <p:txBody>
          <a:bodyPr/>
          <a:lstStyle/>
          <a:p>
            <a:fld id="{CADDA1E8-4EC9-476C-AF1E-2BAF477A82F6}"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60011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14</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kern="1200" dirty="0" smtClean="0">
                <a:solidFill>
                  <a:schemeClr val="tx1"/>
                </a:solidFill>
                <a:effectLst/>
                <a:latin typeface="+mn-lt"/>
                <a:ea typeface="+mn-ea"/>
                <a:cs typeface="+mn-cs"/>
              </a:rPr>
              <a:t>Discussion Question</a:t>
            </a:r>
          </a:p>
          <a:p>
            <a:r>
              <a:rPr lang="en-US" sz="1200" b="0" i="1" kern="1200" dirty="0" smtClean="0">
                <a:solidFill>
                  <a:schemeClr val="tx1"/>
                </a:solidFill>
                <a:effectLst/>
                <a:latin typeface="+mn-lt"/>
                <a:ea typeface="+mn-ea"/>
                <a:cs typeface="+mn-cs"/>
              </a:rPr>
              <a:t>Define captive-product pricing and give examples. What must marketers be concerned about when implementing this type of pricing?</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2 Summary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product is part of a product mix, the firm searches for a set of prices that will maximize the profits from the total mix. In </a:t>
            </a:r>
            <a:r>
              <a:rPr lang="en-US" sz="1200" i="1" kern="1200" dirty="0" smtClean="0">
                <a:solidFill>
                  <a:schemeClr val="tx1"/>
                </a:solidFill>
                <a:effectLst/>
                <a:latin typeface="+mn-lt"/>
                <a:ea typeface="+mn-ea"/>
                <a:cs typeface="+mn-cs"/>
              </a:rPr>
              <a:t>product line pricing</a:t>
            </a:r>
            <a:r>
              <a:rPr lang="en-US" sz="1200" kern="1200" dirty="0" smtClean="0">
                <a:solidFill>
                  <a:schemeClr val="tx1"/>
                </a:solidFill>
                <a:effectLst/>
                <a:latin typeface="+mn-lt"/>
                <a:ea typeface="+mn-ea"/>
                <a:cs typeface="+mn-cs"/>
              </a:rPr>
              <a:t>, the company determines the price steps for the entire product line it offers. In addition, the company must set prices for </a:t>
            </a:r>
            <a:r>
              <a:rPr lang="en-US" sz="1200" i="1" kern="1200" dirty="0" smtClean="0">
                <a:solidFill>
                  <a:schemeClr val="tx1"/>
                </a:solidFill>
                <a:effectLst/>
                <a:latin typeface="+mn-lt"/>
                <a:ea typeface="+mn-ea"/>
                <a:cs typeface="+mn-cs"/>
              </a:rPr>
              <a:t>optional products</a:t>
            </a:r>
            <a:r>
              <a:rPr lang="en-US" sz="1200" kern="1200" dirty="0" smtClean="0">
                <a:solidFill>
                  <a:schemeClr val="tx1"/>
                </a:solidFill>
                <a:effectLst/>
                <a:latin typeface="+mn-lt"/>
                <a:ea typeface="+mn-ea"/>
                <a:cs typeface="+mn-cs"/>
              </a:rPr>
              <a:t> (optional or accessory products included with the main product), </a:t>
            </a:r>
            <a:r>
              <a:rPr lang="en-US" sz="1200" i="1" kern="1200" dirty="0" smtClean="0">
                <a:solidFill>
                  <a:schemeClr val="tx1"/>
                </a:solidFill>
                <a:effectLst/>
                <a:latin typeface="+mn-lt"/>
                <a:ea typeface="+mn-ea"/>
                <a:cs typeface="+mn-cs"/>
              </a:rPr>
              <a:t>captive products</a:t>
            </a:r>
            <a:r>
              <a:rPr lang="en-US" sz="1200" kern="1200" dirty="0" smtClean="0">
                <a:solidFill>
                  <a:schemeClr val="tx1"/>
                </a:solidFill>
                <a:effectLst/>
                <a:latin typeface="+mn-lt"/>
                <a:ea typeface="+mn-ea"/>
                <a:cs typeface="+mn-cs"/>
              </a:rPr>
              <a:t> (products that are required for using the main product), and </a:t>
            </a:r>
            <a:r>
              <a:rPr lang="en-US" sz="1200" i="1" kern="1200" dirty="0" smtClean="0">
                <a:solidFill>
                  <a:schemeClr val="tx1"/>
                </a:solidFill>
                <a:effectLst/>
                <a:latin typeface="+mn-lt"/>
                <a:ea typeface="+mn-ea"/>
                <a:cs typeface="+mn-cs"/>
              </a:rPr>
              <a:t>by-products</a:t>
            </a:r>
            <a:r>
              <a:rPr lang="en-US" sz="1200" kern="1200" dirty="0" smtClean="0">
                <a:solidFill>
                  <a:schemeClr val="tx1"/>
                </a:solidFill>
                <a:effectLst/>
                <a:latin typeface="+mn-lt"/>
                <a:ea typeface="+mn-ea"/>
                <a:cs typeface="+mn-cs"/>
              </a:rPr>
              <a:t> (waste or residual products produced when making the main product).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2523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15</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sz="1200" b="1" dirty="0" smtClean="0">
              <a:latin typeface="Calibri" panose="020F0502020204030204" pitchFamily="34" charset="0"/>
            </a:endParaRPr>
          </a:p>
        </p:txBody>
      </p:sp>
    </p:spTree>
    <p:extLst>
      <p:ext uri="{BB962C8B-B14F-4D97-AF65-F5344CB8AC3E}">
        <p14:creationId xmlns:p14="http://schemas.microsoft.com/office/powerpoint/2010/main" val="189644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7891" name="Notes Placeholder 2"/>
          <p:cNvSpPr>
            <a:spLocks noGrp="1"/>
          </p:cNvSpPr>
          <p:nvPr>
            <p:ph type="body" idx="1"/>
          </p:nvPr>
        </p:nvSpPr>
        <p:spPr bwMode="auto"/>
        <p:txBody>
          <a:bodyPr/>
          <a:lstStyle/>
          <a:p>
            <a:pPr>
              <a:defRPr/>
            </a:pPr>
            <a:r>
              <a:rPr lang="en-US" dirty="0" smtClean="0">
                <a:ea typeface="ＭＳ Ｐゴシック" charset="-128"/>
              </a:rPr>
              <a:t>Companies usually adjust their basic prices to account for various customer differences and changing situations. Here, we examine the seven </a:t>
            </a:r>
            <a:r>
              <a:rPr lang="en-US" b="1" dirty="0" smtClean="0">
                <a:ea typeface="ＭＳ Ｐゴシック" charset="-128"/>
              </a:rPr>
              <a:t>price adjustment strategies </a:t>
            </a:r>
            <a:r>
              <a:rPr lang="en-US" dirty="0" smtClean="0">
                <a:ea typeface="ＭＳ Ｐゴシック" charset="-128"/>
              </a:rPr>
              <a:t>summarized in</a:t>
            </a:r>
            <a:r>
              <a:rPr lang="en-US" b="1" dirty="0" smtClean="0">
                <a:ea typeface="ＭＳ Ｐゴシック" charset="-128"/>
              </a:rPr>
              <a:t> </a:t>
            </a:r>
            <a:r>
              <a:rPr lang="en-US" dirty="0" smtClean="0">
                <a:ea typeface="ＭＳ Ｐゴシック" charset="-128"/>
              </a:rPr>
              <a:t>Table 11.2: </a:t>
            </a:r>
            <a:r>
              <a:rPr lang="en-US" i="1" dirty="0" smtClean="0">
                <a:ea typeface="ＭＳ Ｐゴシック" charset="-128"/>
              </a:rPr>
              <a:t>discount and allowance pricing</a:t>
            </a:r>
            <a:r>
              <a:rPr lang="en-US" dirty="0" smtClean="0">
                <a:ea typeface="ＭＳ Ｐゴシック" charset="-128"/>
              </a:rPr>
              <a:t>, </a:t>
            </a:r>
            <a:r>
              <a:rPr lang="en-US" i="1" dirty="0" smtClean="0">
                <a:ea typeface="ＭＳ Ｐゴシック" charset="-128"/>
              </a:rPr>
              <a:t>segmented pricing</a:t>
            </a:r>
            <a:r>
              <a:rPr lang="en-US" dirty="0" smtClean="0">
                <a:ea typeface="ＭＳ Ｐゴシック" charset="-128"/>
              </a:rPr>
              <a:t>, </a:t>
            </a:r>
            <a:r>
              <a:rPr lang="en-US" i="1" dirty="0" smtClean="0">
                <a:ea typeface="ＭＳ Ｐゴシック" charset="-128"/>
              </a:rPr>
              <a:t>psychological pricing</a:t>
            </a:r>
            <a:r>
              <a:rPr lang="en-US" dirty="0" smtClean="0">
                <a:ea typeface="ＭＳ Ｐゴシック" charset="-128"/>
              </a:rPr>
              <a:t>, </a:t>
            </a:r>
            <a:r>
              <a:rPr lang="en-US" i="1" dirty="0" smtClean="0">
                <a:ea typeface="ＭＳ Ｐゴシック" charset="-128"/>
              </a:rPr>
              <a:t>promotional pricing</a:t>
            </a:r>
            <a:r>
              <a:rPr lang="en-US" dirty="0" smtClean="0">
                <a:ea typeface="ＭＳ Ｐゴシック" charset="-128"/>
              </a:rPr>
              <a:t>, </a:t>
            </a:r>
            <a:r>
              <a:rPr lang="en-US" i="1" dirty="0" smtClean="0">
                <a:ea typeface="ＭＳ Ｐゴシック" charset="-128"/>
              </a:rPr>
              <a:t>geographical pricing</a:t>
            </a:r>
            <a:r>
              <a:rPr lang="en-US" dirty="0" smtClean="0">
                <a:ea typeface="ＭＳ Ｐゴシック" charset="-128"/>
              </a:rPr>
              <a:t>, </a:t>
            </a:r>
            <a:r>
              <a:rPr lang="en-US" i="1" dirty="0" smtClean="0">
                <a:ea typeface="ＭＳ Ｐゴシック" charset="-128"/>
              </a:rPr>
              <a:t>dynamic pricing</a:t>
            </a:r>
            <a:r>
              <a:rPr lang="en-US" dirty="0" smtClean="0">
                <a:ea typeface="ＭＳ Ｐゴシック" charset="-128"/>
              </a:rPr>
              <a:t>, and </a:t>
            </a:r>
            <a:r>
              <a:rPr lang="en-US" i="1" dirty="0" smtClean="0">
                <a:ea typeface="ＭＳ Ｐゴシック" charset="-128"/>
              </a:rPr>
              <a:t>international pricing</a:t>
            </a:r>
            <a:r>
              <a:rPr lang="en-US" dirty="0" smtClean="0">
                <a:ea typeface="ＭＳ Ｐゴシック" charset="-128"/>
              </a:rPr>
              <a:t>.</a:t>
            </a:r>
            <a:endParaRPr lang="en-US" dirty="0">
              <a:ea typeface="ＭＳ Ｐゴシック"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D1A50DFE-47B6-44E5-9CE8-0FBDBD21AC35}"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623843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6866" name="Notes Placeholder 2"/>
          <p:cNvSpPr>
            <a:spLocks noGrp="1"/>
          </p:cNvSpPr>
          <p:nvPr>
            <p:ph type="body" idx="1"/>
          </p:nvPr>
        </p:nvSpPr>
        <p:spPr bwMode="auto">
          <a:noFill/>
        </p:spPr>
        <p:txBody>
          <a:bodyPr>
            <a:normAutofit/>
          </a:bodyPr>
          <a:lstStyle/>
          <a:p>
            <a:r>
              <a:rPr lang="en-US" b="1" dirty="0" smtClean="0"/>
              <a:t>Discounts </a:t>
            </a:r>
            <a:r>
              <a:rPr lang="en-US" b="0" dirty="0" smtClean="0"/>
              <a:t>include</a:t>
            </a:r>
            <a:r>
              <a:rPr lang="en-US" b="0" baseline="0" dirty="0" smtClean="0"/>
              <a:t> </a:t>
            </a:r>
            <a:r>
              <a:rPr lang="en-US" dirty="0" smtClean="0"/>
              <a:t>cash discounts for paying promptly, quantity discounts for buying in large volume, or functional (trade) discounts for selling, storing, distribution, and record keeping.</a:t>
            </a:r>
          </a:p>
          <a:p>
            <a:endParaRPr lang="en-US" b="1" dirty="0" smtClean="0"/>
          </a:p>
          <a:p>
            <a:r>
              <a:rPr lang="en-US" b="1" dirty="0" smtClean="0"/>
              <a:t>Allowances</a:t>
            </a:r>
            <a:r>
              <a:rPr lang="en-US" dirty="0" smtClean="0"/>
              <a:t> include trade-in allowances for turning in old items when buying new ones and promotional allowances to reward dealers for participating in advertising or sales support programs.</a:t>
            </a:r>
          </a:p>
          <a:p>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a:lstStyle/>
          <a:p>
            <a:fld id="{B924FD6E-7C91-45E0-99E3-652BCDE8886E}"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330941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sz="1200" b="0" i="0" kern="1200" dirty="0" smtClean="0">
                <a:solidFill>
                  <a:schemeClr val="tx1"/>
                </a:solidFill>
                <a:effectLst/>
                <a:latin typeface="+mn-lt"/>
                <a:ea typeface="+mn-ea"/>
                <a:cs typeface="+mn-cs"/>
              </a:rPr>
              <a:t>Product-form pricing: A roomier business class seat on a flight from New York to London is many times the price of an economy seat on the same flight. To customers who can afford it, the extra comfort and service are worth the extra charge.</a:t>
            </a:r>
          </a:p>
          <a:p>
            <a:endParaRPr lang="en-US" sz="1200" kern="1200" dirty="0" smtClean="0">
              <a:solidFill>
                <a:schemeClr val="tx1"/>
              </a:solidFill>
              <a:effectLst/>
              <a:latin typeface="+mn-lt"/>
              <a:ea typeface="+mn-ea"/>
              <a:cs typeface="+mn-cs"/>
            </a:endParaRPr>
          </a:p>
          <a:p>
            <a:r>
              <a:rPr lang="en-US" dirty="0" smtClean="0"/>
              <a:t>In </a:t>
            </a:r>
            <a:r>
              <a:rPr lang="en-US" b="1" dirty="0" smtClean="0"/>
              <a:t>segmented pricing</a:t>
            </a:r>
            <a:r>
              <a:rPr lang="en-US" b="0" baseline="0" dirty="0" smtClean="0"/>
              <a:t> c</a:t>
            </a:r>
            <a:r>
              <a:rPr lang="en-US" dirty="0" smtClean="0"/>
              <a:t>ompanies will often adjust their basic prices to allow for differences in customers, products, and locations.</a:t>
            </a:r>
          </a:p>
          <a:p>
            <a:endParaRPr lang="en-US" dirty="0" smtClean="0"/>
          </a:p>
          <a:p>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a:lstStyle/>
          <a:p>
            <a:fld id="{75467B29-7484-4105-8057-45275CD59618}"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275850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mn-ea"/>
                <a:cs typeface="+mn-cs"/>
              </a:rPr>
              <a:t>Segmented pricing takes several forms.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 </a:t>
            </a:r>
            <a:r>
              <a:rPr lang="en-US" sz="1200" i="1" kern="1200" dirty="0" smtClean="0">
                <a:solidFill>
                  <a:schemeClr val="tx1"/>
                </a:solidFill>
                <a:effectLst/>
                <a:latin typeface="+mn-lt"/>
                <a:ea typeface="+mn-ea"/>
                <a:cs typeface="+mn-cs"/>
              </a:rPr>
              <a:t>customer-segment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pricing</a:t>
            </a:r>
            <a:r>
              <a:rPr lang="en-US" sz="1200" kern="1200" dirty="0" smtClean="0">
                <a:solidFill>
                  <a:schemeClr val="tx1"/>
                </a:solidFill>
                <a:effectLst/>
                <a:latin typeface="+mn-lt"/>
                <a:ea typeface="+mn-ea"/>
                <a:cs typeface="+mn-cs"/>
              </a:rPr>
              <a:t>, different customers pay different prices for the same product or service. Museums and movie theaters, for example, may charge a lower admission for students and senior citizens.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 </a:t>
            </a:r>
            <a:r>
              <a:rPr lang="en-US" sz="1200" i="1" kern="1200" dirty="0" smtClean="0">
                <a:solidFill>
                  <a:schemeClr val="tx1"/>
                </a:solidFill>
                <a:effectLst/>
                <a:latin typeface="+mn-lt"/>
                <a:ea typeface="+mn-ea"/>
                <a:cs typeface="+mn-cs"/>
              </a:rPr>
              <a:t>product-form pricing</a:t>
            </a:r>
            <a:r>
              <a:rPr lang="en-US" sz="1200" kern="1200" dirty="0" smtClean="0">
                <a:solidFill>
                  <a:schemeClr val="tx1"/>
                </a:solidFill>
                <a:effectLst/>
                <a:latin typeface="+mn-lt"/>
                <a:ea typeface="+mn-ea"/>
                <a:cs typeface="+mn-cs"/>
              </a:rPr>
              <a:t>, different versions of the product are priced differently but not according to differences in their costs. </a:t>
            </a:r>
          </a:p>
          <a:p>
            <a:endParaRPr lang="en-US" dirty="0" smtClean="0"/>
          </a:p>
          <a:p>
            <a:r>
              <a:rPr lang="en-US" sz="1200" kern="1200" dirty="0" smtClean="0">
                <a:solidFill>
                  <a:schemeClr val="tx1"/>
                </a:solidFill>
                <a:effectLst/>
                <a:latin typeface="+mn-lt"/>
                <a:ea typeface="+mn-ea"/>
                <a:cs typeface="+mn-cs"/>
              </a:rPr>
              <a:t>Using </a:t>
            </a:r>
            <a:r>
              <a:rPr lang="en-US" sz="1200" i="1" kern="1200" dirty="0" smtClean="0">
                <a:solidFill>
                  <a:schemeClr val="tx1"/>
                </a:solidFill>
                <a:effectLst/>
                <a:latin typeface="+mn-lt"/>
                <a:ea typeface="+mn-ea"/>
                <a:cs typeface="+mn-cs"/>
              </a:rPr>
              <a:t>location-based pricing</a:t>
            </a:r>
            <a:r>
              <a:rPr lang="en-US" sz="1200" kern="1200" dirty="0" smtClean="0">
                <a:solidFill>
                  <a:schemeClr val="tx1"/>
                </a:solidFill>
                <a:effectLst/>
                <a:latin typeface="+mn-lt"/>
                <a:ea typeface="+mn-ea"/>
                <a:cs typeface="+mn-cs"/>
              </a:rPr>
              <a:t>, a company charges different prices for different locations, even though the cost of offering each location is the same. For instance, state universities charge higher tuition for out-of-state students, and theaters vary their seat prices because of audience preferences for certain locations.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using </a:t>
            </a:r>
            <a:r>
              <a:rPr lang="en-US" sz="1200" i="1" kern="1200" dirty="0" smtClean="0">
                <a:solidFill>
                  <a:schemeClr val="tx1"/>
                </a:solidFill>
                <a:effectLst/>
                <a:latin typeface="+mn-lt"/>
                <a:ea typeface="+mn-ea"/>
                <a:cs typeface="+mn-cs"/>
              </a:rPr>
              <a:t>time-based pricing</a:t>
            </a:r>
            <a:r>
              <a:rPr lang="en-US" sz="1200" kern="1200" dirty="0" smtClean="0">
                <a:solidFill>
                  <a:schemeClr val="tx1"/>
                </a:solidFill>
                <a:effectLst/>
                <a:latin typeface="+mn-lt"/>
                <a:ea typeface="+mn-ea"/>
                <a:cs typeface="+mn-cs"/>
              </a:rPr>
              <a:t>, a firm varies its price by the season, the month, the day, and even the hour. For example, movie theaters charge matinee pricing during the daytime, and resorts give weekend and seasonal discounts.</a:t>
            </a:r>
            <a:endParaRPr lang="en-US" sz="1200" kern="1200" dirty="0">
              <a:solidFill>
                <a:schemeClr val="tx1"/>
              </a:solidFill>
              <a:effectLst/>
              <a:latin typeface="+mn-lt"/>
              <a:ea typeface="+mn-ea"/>
              <a:cs typeface="+mn-cs"/>
            </a:endParaRPr>
          </a:p>
        </p:txBody>
      </p:sp>
      <p:sp>
        <p:nvSpPr>
          <p:cNvPr id="40963" name="Slide Number Placeholder 3"/>
          <p:cNvSpPr>
            <a:spLocks noGrp="1"/>
          </p:cNvSpPr>
          <p:nvPr>
            <p:ph type="sldNum" sz="quarter" idx="5"/>
          </p:nvPr>
        </p:nvSpPr>
        <p:spPr bwMode="auto">
          <a:noFill/>
          <a:ln>
            <a:miter lim="800000"/>
            <a:headEnd/>
            <a:tailEnd/>
          </a:ln>
        </p:spPr>
        <p:txBody>
          <a:bodyPr/>
          <a:lstStyle/>
          <a:p>
            <a:fld id="{2A3CBF79-A17B-4761-ADAD-731C188CF5F7}"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51365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Walmart versus Amazon online: Achieving online supremacy will take more than just waging and winning an online price war. </a:t>
            </a:r>
            <a:r>
              <a:rPr lang="en-US" sz="1200" b="0" i="0" u="none" strike="noStrike" kern="1200" baseline="0" dirty="0" smtClean="0">
                <a:solidFill>
                  <a:schemeClr val="tx1"/>
                </a:solidFill>
                <a:latin typeface="+mn-lt"/>
                <a:ea typeface="+mn-ea"/>
                <a:cs typeface="+mn-cs"/>
              </a:rPr>
              <a:t>But in the long run, winning the war will take much more than just low prices. </a:t>
            </a:r>
            <a:r>
              <a:rPr lang="en-US" sz="1200" b="0" kern="1200" dirty="0" smtClean="0">
                <a:solidFill>
                  <a:schemeClr val="tx1"/>
                </a:solidFill>
                <a:effectLst/>
                <a:latin typeface="+mn-lt"/>
                <a:ea typeface="+mn-ea"/>
                <a:cs typeface="+mn-cs"/>
              </a:rPr>
              <a:t>The spoils will go to the company that delivers the best overall online customer experience and value for the price.</a:t>
            </a:r>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19AFB6-D8DB-42C9-84AA-5CAF37E7FF27}" type="slidenum">
              <a:rPr lang="en-US" smtClean="0"/>
              <a:t>2</a:t>
            </a:fld>
            <a:endParaRPr lang="en-US"/>
          </a:p>
        </p:txBody>
      </p:sp>
    </p:spTree>
    <p:extLst>
      <p:ext uri="{BB962C8B-B14F-4D97-AF65-F5344CB8AC3E}">
        <p14:creationId xmlns:p14="http://schemas.microsoft.com/office/powerpoint/2010/main" val="3088663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0962" name="Notes Placeholder 2"/>
          <p:cNvSpPr>
            <a:spLocks noGrp="1"/>
          </p:cNvSpPr>
          <p:nvPr>
            <p:ph type="body" idx="1"/>
          </p:nvPr>
        </p:nvSpPr>
        <p:spPr bwMode="auto">
          <a:noFill/>
        </p:spPr>
        <p:txBody>
          <a:bodyPr>
            <a:normAutofit/>
          </a:bodyPr>
          <a:lstStyle/>
          <a:p>
            <a:r>
              <a:rPr lang="en-US" b="1" dirty="0" smtClean="0"/>
              <a:t>Discussion Question</a:t>
            </a:r>
          </a:p>
          <a:p>
            <a:r>
              <a:rPr lang="en-US" b="0" i="1" dirty="0" smtClean="0"/>
              <a:t>How have you benefited from price segmentation? </a:t>
            </a:r>
          </a:p>
          <a:p>
            <a:r>
              <a:rPr lang="en-US" i="1" dirty="0" smtClean="0"/>
              <a:t>Most likely they have had student discounts. Ask them why that is effective given the criteria above.</a:t>
            </a:r>
          </a:p>
          <a:p>
            <a:endParaRPr lang="en-US" dirty="0" smtClean="0"/>
          </a:p>
          <a:p>
            <a:r>
              <a:rPr lang="en-US" sz="1200" kern="1200" dirty="0" smtClean="0">
                <a:solidFill>
                  <a:schemeClr val="tx1"/>
                </a:solidFill>
                <a:effectLst/>
                <a:latin typeface="+mn-lt"/>
                <a:ea typeface="+mn-ea"/>
                <a:cs typeface="+mn-cs"/>
              </a:rPr>
              <a:t>It is most important</a:t>
            </a:r>
            <a:r>
              <a:rPr lang="en-US" sz="1200" kern="1200" baseline="0" dirty="0" smtClean="0">
                <a:solidFill>
                  <a:schemeClr val="tx1"/>
                </a:solidFill>
                <a:effectLst/>
                <a:latin typeface="+mn-lt"/>
                <a:ea typeface="+mn-ea"/>
                <a:cs typeface="+mn-cs"/>
              </a:rPr>
              <a:t> that </a:t>
            </a:r>
            <a:r>
              <a:rPr lang="en-US" sz="1200" kern="1200" dirty="0" smtClean="0">
                <a:solidFill>
                  <a:schemeClr val="tx1"/>
                </a:solidFill>
                <a:effectLst/>
                <a:latin typeface="+mn-lt"/>
                <a:ea typeface="+mn-ea"/>
                <a:cs typeface="+mn-cs"/>
              </a:rPr>
              <a:t>segmented prices reflect real differences in customers’ perceived value. Consumers in higher price tiers must feel that they’re getting their extra money’s worth for the higher prices paid. By the same token, companies must be careful not to treat customers in lower price tiers as second-class citizens. Otherwise, in the long run, the practice will lead to customer resentment and ill will.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in recent years, the airlines have incurred the wrath of frustrated customers at both ends of the airplane. Passengers paying full fare for  business- or first-class seats often feel that they are being gouged. At the same time, passengers in lower-priced coach seats feel that they’re being ignored or treated poorly.</a:t>
            </a:r>
          </a:p>
          <a:p>
            <a:endParaRPr lang="en-US" dirty="0" smtClean="0"/>
          </a:p>
          <a:p>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a:lstStyle/>
          <a:p>
            <a:fld id="{2A3CBF79-A17B-4761-ADAD-731C188CF5F7}"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001349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3010" name="Notes Placeholder 2"/>
          <p:cNvSpPr>
            <a:spLocks noGrp="1"/>
          </p:cNvSpPr>
          <p:nvPr>
            <p:ph type="body" idx="1"/>
          </p:nvPr>
        </p:nvSpPr>
        <p:spPr bwMode="auto">
          <a:noFill/>
        </p:spPr>
        <p:txBody>
          <a:bodyPr>
            <a:normAutofit fontScale="92500" lnSpcReduction="20000"/>
          </a:bodyPr>
          <a:lstStyle/>
          <a:p>
            <a:r>
              <a:rPr lang="en-US" b="1" dirty="0" smtClean="0"/>
              <a:t>Discussion Question</a:t>
            </a:r>
          </a:p>
          <a:p>
            <a:r>
              <a:rPr lang="en-US" b="0" i="1" dirty="0" smtClean="0"/>
              <a:t>How well do you carry prices of coffee, pizza, and milk in your head?</a:t>
            </a:r>
          </a:p>
          <a:p>
            <a:endParaRPr lang="en-US" b="1" i="0" dirty="0" smtClean="0"/>
          </a:p>
          <a:p>
            <a:r>
              <a:rPr lang="en-US" dirty="0" smtClean="0"/>
              <a:t>It might be interesting to collect the prices of items sold near or on campus including coffee, pizza, and sandwiches. Ask students how well they know these prices, have them write down the price of these items, and then check themselves. You will often find that people do </a:t>
            </a:r>
            <a:r>
              <a:rPr lang="en-US" i="1" dirty="0" smtClean="0"/>
              <a:t>NOT</a:t>
            </a:r>
            <a:r>
              <a:rPr lang="en-US" dirty="0" smtClean="0"/>
              <a:t> know prices as well as they think they do.</a:t>
            </a:r>
          </a:p>
          <a:p>
            <a:endParaRPr lang="en-US" b="1" dirty="0" smtClean="0"/>
          </a:p>
          <a:p>
            <a:endParaRPr lang="en-US" dirty="0" smtClean="0"/>
          </a:p>
          <a:p>
            <a:r>
              <a:rPr lang="en-US" dirty="0" smtClean="0"/>
              <a:t>With </a:t>
            </a:r>
            <a:r>
              <a:rPr lang="en-US" b="1" dirty="0" smtClean="0"/>
              <a:t>psychological pricing</a:t>
            </a:r>
            <a:r>
              <a:rPr lang="en-US" dirty="0" smtClean="0"/>
              <a:t>, consumers usually perceive higher-priced products as having higher quality. Who’s the better lawyer, one who charges $50 per hour or one who charges $500 per hour?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aspect of psychological pricing is </a:t>
            </a:r>
            <a:r>
              <a:rPr lang="en-US" sz="1200" b="1" kern="1200" dirty="0" smtClean="0">
                <a:solidFill>
                  <a:schemeClr val="tx1"/>
                </a:solidFill>
                <a:effectLst/>
                <a:latin typeface="+mn-lt"/>
                <a:ea typeface="+mn-ea"/>
                <a:cs typeface="+mn-cs"/>
              </a:rPr>
              <a:t>reference prices </a:t>
            </a:r>
            <a:r>
              <a:rPr lang="en-US" sz="1200" b="0" kern="1200" dirty="0" smtClean="0">
                <a:solidFill>
                  <a:schemeClr val="tx1"/>
                </a:solidFill>
                <a:effectLst/>
                <a:latin typeface="+mn-lt"/>
                <a:ea typeface="+mn-ea"/>
                <a:cs typeface="+mn-cs"/>
              </a:rPr>
              <a:t>which</a:t>
            </a:r>
            <a:r>
              <a:rPr lang="en-US" sz="1200" kern="1200" dirty="0" smtClean="0">
                <a:solidFill>
                  <a:schemeClr val="tx1"/>
                </a:solidFill>
                <a:effectLst/>
                <a:latin typeface="+mn-lt"/>
                <a:ea typeface="+mn-ea"/>
                <a:cs typeface="+mn-cs"/>
              </a:rPr>
              <a:t> might be formed by noting current prices, remembering past prices, or assessing the buying situation. Sellers can influence or use these consumers’ reference prices when setting price. For</a:t>
            </a:r>
            <a:r>
              <a:rPr lang="en-US" sz="1200" kern="1200" baseline="0" dirty="0" smtClean="0">
                <a:solidFill>
                  <a:schemeClr val="tx1"/>
                </a:solidFill>
                <a:effectLst/>
                <a:latin typeface="+mn-lt"/>
                <a:ea typeface="+mn-ea"/>
                <a:cs typeface="+mn-cs"/>
              </a:rPr>
              <a:t> example  a grocery </a:t>
            </a:r>
            <a:r>
              <a:rPr lang="en-US" sz="1200" kern="1200" dirty="0" smtClean="0">
                <a:solidFill>
                  <a:schemeClr val="tx1"/>
                </a:solidFill>
                <a:effectLst/>
                <a:latin typeface="+mn-lt"/>
                <a:ea typeface="+mn-ea"/>
                <a:cs typeface="+mn-cs"/>
              </a:rPr>
              <a:t>retailer might place its store brand next</a:t>
            </a:r>
            <a:r>
              <a:rPr lang="en-US" sz="1200" kern="1200" baseline="0" dirty="0" smtClean="0">
                <a:solidFill>
                  <a:schemeClr val="tx1"/>
                </a:solidFill>
                <a:effectLst/>
                <a:latin typeface="+mn-lt"/>
                <a:ea typeface="+mn-ea"/>
                <a:cs typeface="+mn-cs"/>
              </a:rPr>
              <a:t> to a more expensive branded item or </a:t>
            </a:r>
            <a:r>
              <a:rPr lang="en-US" sz="1200" kern="1200" dirty="0" smtClean="0">
                <a:solidFill>
                  <a:schemeClr val="tx1"/>
                </a:solidFill>
                <a:effectLst/>
                <a:latin typeface="+mn-lt"/>
                <a:ea typeface="+mn-ea"/>
                <a:cs typeface="+mn-cs"/>
              </a:rPr>
              <a:t>offer more expensive models that don’t sell very well to make its less expensive but still high-priced models look more affordable by comparison.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 small differences in price can signal product differences. A </a:t>
            </a:r>
            <a:r>
              <a:rPr lang="en-US" sz="1200" i="1" kern="12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0.99</a:t>
            </a:r>
            <a:r>
              <a:rPr lang="en-US" sz="1200" kern="1200" dirty="0" smtClean="0">
                <a:solidFill>
                  <a:schemeClr val="tx1"/>
                </a:solidFill>
                <a:effectLst/>
                <a:latin typeface="+mn-lt"/>
                <a:ea typeface="+mn-ea"/>
                <a:cs typeface="+mn-cs"/>
              </a:rPr>
              <a:t> at the end of a price often signals a bargain. High-end retailers might favor prices ending in a whole number and others use 00-cent endings on regularly priced items and 99-cent endings on discount merchandise. </a:t>
            </a:r>
          </a:p>
        </p:txBody>
      </p:sp>
      <p:sp>
        <p:nvSpPr>
          <p:cNvPr id="43011" name="Slide Number Placeholder 3"/>
          <p:cNvSpPr>
            <a:spLocks noGrp="1"/>
          </p:cNvSpPr>
          <p:nvPr>
            <p:ph type="sldNum" sz="quarter" idx="5"/>
          </p:nvPr>
        </p:nvSpPr>
        <p:spPr bwMode="auto">
          <a:noFill/>
          <a:ln>
            <a:miter lim="800000"/>
            <a:headEnd/>
            <a:tailEnd/>
          </a:ln>
        </p:spPr>
        <p:txBody>
          <a:bodyPr/>
          <a:lstStyle/>
          <a:p>
            <a:fld id="{3A47CD07-2266-412A-BC1D-1FE478E1FA85}"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058554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8131" name="Notes Placeholder 2"/>
          <p:cNvSpPr>
            <a:spLocks noGrp="1"/>
          </p:cNvSpPr>
          <p:nvPr>
            <p:ph type="body" idx="1"/>
          </p:nvPr>
        </p:nvSpPr>
        <p:spPr bwMode="auto"/>
        <p:txBody>
          <a:bodyPr/>
          <a:lstStyle/>
          <a:p>
            <a:r>
              <a:rPr lang="en-US" sz="1200" b="0" kern="1200" dirty="0" smtClean="0">
                <a:solidFill>
                  <a:schemeClr val="tx1"/>
                </a:solidFill>
                <a:effectLst/>
                <a:latin typeface="+mn-lt"/>
                <a:ea typeface="+mn-ea"/>
                <a:cs typeface="+mn-cs"/>
              </a:rPr>
              <a:t>Promotional pricing: T-Mobile’s “Break Free from </a:t>
            </a:r>
            <a:r>
              <a:rPr lang="en-US" sz="1200" b="0" kern="1200" dirty="0" err="1" smtClean="0">
                <a:solidFill>
                  <a:schemeClr val="tx1"/>
                </a:solidFill>
                <a:effectLst/>
                <a:latin typeface="+mn-lt"/>
                <a:ea typeface="+mn-ea"/>
                <a:cs typeface="+mn-cs"/>
              </a:rPr>
              <a:t>WiFi</a:t>
            </a:r>
            <a:r>
              <a:rPr lang="en-US" sz="1200" b="0" kern="1200" dirty="0" smtClean="0">
                <a:solidFill>
                  <a:schemeClr val="tx1"/>
                </a:solidFill>
                <a:effectLst/>
                <a:latin typeface="+mn-lt"/>
                <a:ea typeface="+mn-ea"/>
                <a:cs typeface="+mn-cs"/>
              </a:rPr>
              <a:t>” price promotion provides powerful buying and switching incentives, including discounts on T-Mobile 4G LTE tablets and a free data plan.</a:t>
            </a:r>
          </a:p>
          <a:p>
            <a:pPr>
              <a:defRPr/>
            </a:pPr>
            <a:endParaRPr lang="en-US" sz="1200" b="1" kern="1200" dirty="0" smtClean="0">
              <a:solidFill>
                <a:schemeClr val="tx1"/>
              </a:solidFill>
              <a:effectLst/>
              <a:latin typeface="+mn-lt"/>
              <a:ea typeface="+mn-ea"/>
              <a:cs typeface="+mn-cs"/>
            </a:endParaRPr>
          </a:p>
          <a:p>
            <a:pPr>
              <a:defRPr/>
            </a:pPr>
            <a:r>
              <a:rPr lang="en-US" sz="1200" b="1" kern="1200" dirty="0" smtClean="0">
                <a:solidFill>
                  <a:schemeClr val="tx1"/>
                </a:solidFill>
                <a:effectLst/>
                <a:latin typeface="+mn-lt"/>
                <a:ea typeface="+mn-ea"/>
                <a:cs typeface="+mn-cs"/>
              </a:rPr>
              <a:t>Promotional pricing</a:t>
            </a:r>
            <a:r>
              <a:rPr lang="en-US" sz="1200" kern="1200" dirty="0" smtClean="0">
                <a:solidFill>
                  <a:schemeClr val="tx1"/>
                </a:solidFill>
                <a:effectLst/>
                <a:latin typeface="+mn-lt"/>
                <a:ea typeface="+mn-ea"/>
                <a:cs typeface="+mn-cs"/>
              </a:rPr>
              <a:t>, takes several forms.</a:t>
            </a:r>
          </a:p>
          <a:p>
            <a:pPr>
              <a:defRPr/>
            </a:pPr>
            <a:endParaRPr lang="en-US" sz="1200" kern="1200" dirty="0" smtClean="0">
              <a:solidFill>
                <a:schemeClr val="tx1"/>
              </a:solidFill>
              <a:effectLst/>
              <a:latin typeface="+mn-lt"/>
              <a:ea typeface="+mn-ea"/>
              <a:cs typeface="+mn-cs"/>
            </a:endParaRPr>
          </a:p>
          <a:p>
            <a:pPr marL="171450" indent="-171450" algn="l">
              <a:buFont typeface="Arial" panose="020B0604020202020204" pitchFamily="34" charset="0"/>
              <a:buChar char="•"/>
              <a:defRPr/>
            </a:pPr>
            <a:r>
              <a:rPr lang="en-US" sz="1200" i="1" kern="1200" dirty="0" smtClean="0">
                <a:solidFill>
                  <a:schemeClr val="tx1"/>
                </a:solidFill>
                <a:effectLst/>
                <a:latin typeface="+mn-lt"/>
                <a:ea typeface="+mn-ea"/>
                <a:cs typeface="+mn-cs"/>
              </a:rPr>
              <a:t>Discounts </a:t>
            </a:r>
            <a:r>
              <a:rPr lang="en-US" sz="1200" kern="1200" dirty="0" smtClean="0">
                <a:solidFill>
                  <a:schemeClr val="tx1"/>
                </a:solidFill>
                <a:effectLst/>
                <a:latin typeface="+mn-lt"/>
                <a:ea typeface="+mn-ea"/>
                <a:cs typeface="+mn-cs"/>
              </a:rPr>
              <a:t>from normal prices to increase sales and reduce inventories</a:t>
            </a:r>
          </a:p>
          <a:p>
            <a:pPr marL="171450" indent="-171450" algn="l">
              <a:buFont typeface="Arial" panose="020B0604020202020204" pitchFamily="34" charset="0"/>
              <a:buChar char="•"/>
              <a:defRPr/>
            </a:pPr>
            <a:r>
              <a:rPr lang="en-US" sz="1200" i="1" kern="1200" dirty="0" smtClean="0">
                <a:solidFill>
                  <a:schemeClr val="tx1"/>
                </a:solidFill>
                <a:effectLst/>
                <a:latin typeface="+mn-lt"/>
                <a:ea typeface="+mn-ea"/>
                <a:cs typeface="+mn-cs"/>
              </a:rPr>
              <a:t>Special-event pricing</a:t>
            </a:r>
            <a:r>
              <a:rPr lang="en-US" sz="1200" kern="1200" dirty="0" smtClean="0">
                <a:solidFill>
                  <a:schemeClr val="tx1"/>
                </a:solidFill>
                <a:effectLst/>
                <a:latin typeface="+mn-lt"/>
                <a:ea typeface="+mn-ea"/>
                <a:cs typeface="+mn-cs"/>
              </a:rPr>
              <a:t> in certain seasons to draw more customers</a:t>
            </a:r>
          </a:p>
          <a:p>
            <a:pPr marL="171450" indent="-171450" algn="l">
              <a:buFont typeface="Arial" panose="020B0604020202020204" pitchFamily="34" charset="0"/>
              <a:buChar char="•"/>
              <a:defRPr/>
            </a:pPr>
            <a:r>
              <a:rPr lang="en-US" sz="1200" i="1" kern="1200" dirty="0" smtClean="0">
                <a:solidFill>
                  <a:schemeClr val="tx1"/>
                </a:solidFill>
                <a:effectLst/>
                <a:latin typeface="+mn-lt"/>
                <a:ea typeface="+mn-ea"/>
                <a:cs typeface="+mn-cs"/>
              </a:rPr>
              <a:t>Limited-time offers</a:t>
            </a:r>
            <a:r>
              <a:rPr lang="en-US" sz="1200" kern="1200" dirty="0" smtClean="0">
                <a:solidFill>
                  <a:schemeClr val="tx1"/>
                </a:solidFill>
                <a:effectLst/>
                <a:latin typeface="+mn-lt"/>
                <a:ea typeface="+mn-ea"/>
                <a:cs typeface="+mn-cs"/>
              </a:rPr>
              <a:t>, such as online </a:t>
            </a:r>
            <a:r>
              <a:rPr lang="en-US" sz="1200" i="1" kern="1200" dirty="0" smtClean="0">
                <a:solidFill>
                  <a:schemeClr val="tx1"/>
                </a:solidFill>
                <a:effectLst/>
                <a:latin typeface="+mn-lt"/>
                <a:ea typeface="+mn-ea"/>
                <a:cs typeface="+mn-cs"/>
              </a:rPr>
              <a:t>flash sales</a:t>
            </a:r>
            <a:r>
              <a:rPr lang="en-US" sz="1200" kern="1200" dirty="0" smtClean="0">
                <a:solidFill>
                  <a:schemeClr val="tx1"/>
                </a:solidFill>
                <a:effectLst/>
                <a:latin typeface="+mn-lt"/>
                <a:ea typeface="+mn-ea"/>
                <a:cs typeface="+mn-cs"/>
              </a:rPr>
              <a:t>, to make buyers feel they</a:t>
            </a:r>
            <a:r>
              <a:rPr lang="en-US" sz="1200" kern="1200" baseline="0" dirty="0" smtClean="0">
                <a:solidFill>
                  <a:schemeClr val="tx1"/>
                </a:solidFill>
                <a:effectLst/>
                <a:latin typeface="+mn-lt"/>
                <a:ea typeface="+mn-ea"/>
                <a:cs typeface="+mn-cs"/>
              </a:rPr>
              <a:t> h</a:t>
            </a:r>
            <a:r>
              <a:rPr lang="en-US" sz="1200" kern="1200" dirty="0" smtClean="0">
                <a:solidFill>
                  <a:schemeClr val="tx1"/>
                </a:solidFill>
                <a:effectLst/>
                <a:latin typeface="+mn-lt"/>
                <a:ea typeface="+mn-ea"/>
                <a:cs typeface="+mn-cs"/>
              </a:rPr>
              <a:t>ave gotten a deal</a:t>
            </a:r>
          </a:p>
          <a:p>
            <a:pPr marL="171450" indent="-171450" algn="l">
              <a:buFont typeface="Arial" panose="020B0604020202020204" pitchFamily="34" charset="0"/>
              <a:buChar char="•"/>
              <a:defRPr/>
            </a:pPr>
            <a:r>
              <a:rPr lang="en-US" sz="1200" i="1" kern="1200" dirty="0" smtClean="0">
                <a:solidFill>
                  <a:schemeClr val="tx1"/>
                </a:solidFill>
                <a:effectLst/>
                <a:latin typeface="+mn-lt"/>
                <a:ea typeface="+mn-ea"/>
                <a:cs typeface="+mn-cs"/>
              </a:rPr>
              <a:t>Cash rebates</a:t>
            </a:r>
            <a:r>
              <a:rPr lang="en-US" sz="1200" kern="1200" dirty="0" smtClean="0">
                <a:solidFill>
                  <a:schemeClr val="tx1"/>
                </a:solidFill>
                <a:effectLst/>
                <a:latin typeface="+mn-lt"/>
                <a:ea typeface="+mn-ea"/>
                <a:cs typeface="+mn-cs"/>
              </a:rPr>
              <a:t> to consumers who buy the product from dealers within a specified time</a:t>
            </a:r>
          </a:p>
          <a:p>
            <a:pPr marL="171450" indent="-171450" algn="l">
              <a:buFont typeface="Arial" panose="020B0604020202020204" pitchFamily="34" charset="0"/>
              <a:buChar char="•"/>
              <a:defRPr/>
            </a:pPr>
            <a:r>
              <a:rPr lang="en-US" sz="1200" i="1" kern="1200" dirty="0" smtClean="0">
                <a:solidFill>
                  <a:schemeClr val="tx1"/>
                </a:solidFill>
                <a:effectLst/>
                <a:latin typeface="+mn-lt"/>
                <a:ea typeface="+mn-ea"/>
                <a:cs typeface="+mn-cs"/>
              </a:rPr>
              <a:t>Low-interest financing</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longer warranties</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free maintenance</a:t>
            </a:r>
            <a:r>
              <a:rPr lang="en-US" sz="1200" kern="1200" dirty="0" smtClean="0">
                <a:solidFill>
                  <a:schemeClr val="tx1"/>
                </a:solidFill>
                <a:effectLst/>
                <a:latin typeface="+mn-lt"/>
                <a:ea typeface="+mn-ea"/>
                <a:cs typeface="+mn-cs"/>
              </a:rPr>
              <a:t> to reduce the consumer’s “price” </a:t>
            </a:r>
          </a:p>
          <a:p>
            <a:pPr>
              <a:defRPr/>
            </a:pPr>
            <a:endParaRPr lang="en-US" sz="1200" kern="1200" dirty="0" smtClean="0">
              <a:solidFill>
                <a:schemeClr val="tx1"/>
              </a:solidFill>
              <a:effectLst/>
              <a:latin typeface="+mn-lt"/>
              <a:ea typeface="+mn-ea"/>
              <a:cs typeface="+mn-cs"/>
            </a:endParaRPr>
          </a:p>
          <a:p>
            <a:pPr>
              <a:defRPr/>
            </a:pPr>
            <a:r>
              <a:rPr lang="en-US" sz="1200" kern="1200" dirty="0" smtClean="0">
                <a:solidFill>
                  <a:schemeClr val="tx1"/>
                </a:solidFill>
                <a:effectLst/>
                <a:latin typeface="+mn-lt"/>
                <a:ea typeface="+mn-ea"/>
                <a:cs typeface="+mn-cs"/>
              </a:rPr>
              <a:t>Promotional pricing, however, can have adverse effects. During most holiday seasons, for example, it’s an all-out bargain war. Marketers carpet-bomb consumers with deals, causing buyer wear-out and pricing confusion. Used too frequently, price promotions can create “deal-prone” customers who wait until brands go on sale before buying them. In addition, constantly reduced prices can erode a brand’s value in the eyes of customers.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Marketers sometimes become addicted to promotional pricing, especially in tight economic times. They use price promotions as a quick fix instead of sweating through the difficult process of developing effective longer-term strategies for building their brands. Companies must be careful to balance short-term sales incentives against long-term brand building.</a:t>
            </a:r>
          </a:p>
          <a:p>
            <a:endParaRPr lang="en-US" dirty="0" smtClean="0">
              <a:ea typeface="ＭＳ Ｐゴシック" pitchFamily="-65" charset="-128"/>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E105B3FE-F1B5-4F17-9E98-EBDC27FD1349}"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433838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b="1" dirty="0" smtClean="0"/>
              <a:t>Geographical Pricing</a:t>
            </a:r>
          </a:p>
          <a:p>
            <a:r>
              <a:rPr lang="en-US" sz="1200" kern="1200" dirty="0" smtClean="0">
                <a:solidFill>
                  <a:schemeClr val="tx1"/>
                </a:solidFill>
                <a:effectLst/>
                <a:latin typeface="+mn-lt"/>
                <a:ea typeface="+mn-ea"/>
                <a:cs typeface="+mn-cs"/>
              </a:rPr>
              <a:t>A company also must decide how to price its products for customers located in different parts of the United States or the world. Should the company risk losing the business of more-distant customers by charging them higher prices to cover the higher shipping costs?</a:t>
            </a:r>
            <a:endParaRPr lang="en-US" sz="1200" kern="1200" dirty="0">
              <a:solidFill>
                <a:schemeClr val="tx1"/>
              </a:solidFill>
              <a:effectLst/>
              <a:latin typeface="+mn-lt"/>
              <a:ea typeface="+mn-ea"/>
              <a:cs typeface="+mn-cs"/>
            </a:endParaRPr>
          </a:p>
        </p:txBody>
      </p:sp>
      <p:sp>
        <p:nvSpPr>
          <p:cNvPr id="49155" name="Slide Number Placeholder 3"/>
          <p:cNvSpPr>
            <a:spLocks noGrp="1"/>
          </p:cNvSpPr>
          <p:nvPr>
            <p:ph type="sldNum" sz="quarter" idx="5"/>
          </p:nvPr>
        </p:nvSpPr>
        <p:spPr bwMode="auto">
          <a:noFill/>
          <a:ln>
            <a:miter lim="800000"/>
            <a:headEnd/>
            <a:tailEnd/>
          </a:ln>
        </p:spPr>
        <p:txBody>
          <a:bodyPr/>
          <a:lstStyle/>
          <a:p>
            <a:fld id="{A1018257-78E1-4870-B0D9-55798667F6DF}"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840603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dirty="0" smtClean="0"/>
              <a:t>Since a customer picks up its own cost, supporters of </a:t>
            </a:r>
            <a:r>
              <a:rPr lang="en-US" b="1" dirty="0" smtClean="0"/>
              <a:t>FOB-origin pricing </a:t>
            </a:r>
            <a:r>
              <a:rPr lang="en-US" dirty="0" smtClean="0"/>
              <a:t>feel that this is the fairest way to assess freight charges. The disadvantage, however, is that the company will be a high-cost firm to distant customers.</a:t>
            </a:r>
          </a:p>
          <a:p>
            <a:endParaRPr lang="en-US" dirty="0" smtClean="0"/>
          </a:p>
          <a:p>
            <a:r>
              <a:rPr lang="en-US" b="1" dirty="0" smtClean="0"/>
              <a:t>Uniform-delivered pricing</a:t>
            </a:r>
            <a:r>
              <a:rPr lang="en-US" dirty="0" smtClean="0"/>
              <a:t> is the opposite of FOB pricing. Here, the company charges the same price plus freight to all customers, regardless of their location. The freight charge is set at the average freight cost. </a:t>
            </a:r>
          </a:p>
        </p:txBody>
      </p:sp>
      <p:sp>
        <p:nvSpPr>
          <p:cNvPr id="51203" name="Slide Number Placeholder 3"/>
          <p:cNvSpPr>
            <a:spLocks noGrp="1"/>
          </p:cNvSpPr>
          <p:nvPr>
            <p:ph type="sldNum" sz="quarter" idx="5"/>
          </p:nvPr>
        </p:nvSpPr>
        <p:spPr bwMode="auto">
          <a:noFill/>
          <a:ln>
            <a:miter lim="800000"/>
            <a:headEnd/>
            <a:tailEnd/>
          </a:ln>
        </p:spPr>
        <p:txBody>
          <a:bodyPr/>
          <a:lstStyle/>
          <a:p>
            <a:fld id="{50C1351F-7355-4909-A954-B5ED700A4042}"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31629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mn-ea"/>
                <a:cs typeface="+mn-cs"/>
              </a:rPr>
              <a:t>Zone pricing</a:t>
            </a:r>
            <a:r>
              <a:rPr lang="en-US" sz="1200" kern="1200" dirty="0" smtClean="0">
                <a:solidFill>
                  <a:schemeClr val="tx1"/>
                </a:solidFill>
                <a:effectLst/>
                <a:latin typeface="+mn-lt"/>
                <a:ea typeface="+mn-ea"/>
                <a:cs typeface="+mn-cs"/>
              </a:rPr>
              <a:t> falls between FOB-origin pricing and uniform-delivered pricing. The more distant the zone, the higher the price. In this way, the customers within a given price zone receive no price advantage from the company. For example, customers in Atlanta and Boston may pay the same total price even  if  </a:t>
            </a:r>
            <a:r>
              <a:rPr lang="en-US" sz="1200" kern="1200" baseline="0" dirty="0" smtClean="0">
                <a:solidFill>
                  <a:schemeClr val="tx1"/>
                </a:solidFill>
                <a:effectLst/>
                <a:latin typeface="+mn-lt"/>
                <a:ea typeface="+mn-ea"/>
                <a:cs typeface="+mn-cs"/>
              </a:rPr>
              <a:t>the actual freight cost for Atlanta is significant less than Boston. One </a:t>
            </a:r>
            <a:r>
              <a:rPr lang="en-US" sz="1200" kern="1200" dirty="0" smtClean="0">
                <a:solidFill>
                  <a:schemeClr val="tx1"/>
                </a:solidFill>
                <a:effectLst/>
                <a:latin typeface="+mn-lt"/>
                <a:ea typeface="+mn-ea"/>
                <a:cs typeface="+mn-cs"/>
              </a:rPr>
              <a:t>complaint about this strategy is that the Atlanta customer is paying part of the Boston customer’s freight cost.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a:t>
            </a:r>
            <a:r>
              <a:rPr lang="en-US" sz="1200" b="1" kern="1200" dirty="0" smtClean="0">
                <a:solidFill>
                  <a:schemeClr val="tx1"/>
                </a:solidFill>
                <a:effectLst/>
                <a:latin typeface="+mn-lt"/>
                <a:ea typeface="+mn-ea"/>
                <a:cs typeface="+mn-cs"/>
              </a:rPr>
              <a:t>basing-point pricing</a:t>
            </a:r>
            <a:r>
              <a:rPr lang="en-US" sz="1200" kern="1200" dirty="0" smtClean="0">
                <a:solidFill>
                  <a:schemeClr val="tx1"/>
                </a:solidFill>
                <a:effectLst/>
                <a:latin typeface="+mn-lt"/>
                <a:ea typeface="+mn-ea"/>
                <a:cs typeface="+mn-cs"/>
              </a:rPr>
              <a:t>, a company may set Chicago as the basing point and charge all customers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freight cost from Chicago to the customer’s location. This means that an Atlanta customer pays the freight cost from Chicago to Atlanta, even though the goods may be shipped from Atlanta. If all sellers used the same basing-point city, delivered prices would be the same for all customers, and price competition would be eliminated.</a:t>
            </a:r>
          </a:p>
          <a:p>
            <a:endParaRPr lang="en-US" dirty="0" smtClean="0"/>
          </a:p>
        </p:txBody>
      </p:sp>
      <p:sp>
        <p:nvSpPr>
          <p:cNvPr id="53251" name="Slide Number Placeholder 3"/>
          <p:cNvSpPr>
            <a:spLocks noGrp="1"/>
          </p:cNvSpPr>
          <p:nvPr>
            <p:ph type="sldNum" sz="quarter" idx="5"/>
          </p:nvPr>
        </p:nvSpPr>
        <p:spPr bwMode="auto">
          <a:noFill/>
          <a:ln>
            <a:miter lim="800000"/>
            <a:headEnd/>
            <a:tailEnd/>
          </a:ln>
        </p:spPr>
        <p:txBody>
          <a:bodyPr/>
          <a:lstStyle/>
          <a:p>
            <a:fld id="{8B7EB86A-A773-428D-8DA5-1D3D513C9AE5}"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863270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mn-ea"/>
                <a:cs typeface="+mn-cs"/>
              </a:rPr>
              <a:t>The seller who is anxious to do business with a certain customer or geographical area might use </a:t>
            </a:r>
            <a:r>
              <a:rPr lang="en-US" sz="1200" b="1" kern="1200" dirty="0" smtClean="0">
                <a:solidFill>
                  <a:schemeClr val="tx1"/>
                </a:solidFill>
                <a:effectLst/>
                <a:latin typeface="+mn-lt"/>
                <a:ea typeface="+mn-ea"/>
                <a:cs typeface="+mn-cs"/>
              </a:rPr>
              <a:t>freight-absorption pricing</a:t>
            </a:r>
            <a:r>
              <a:rPr lang="en-US" sz="1200" kern="1200" dirty="0" smtClean="0">
                <a:solidFill>
                  <a:schemeClr val="tx1"/>
                </a:solidFill>
                <a:effectLst/>
                <a:latin typeface="+mn-lt"/>
                <a:ea typeface="+mn-ea"/>
                <a:cs typeface="+mn-cs"/>
              </a:rPr>
              <a:t>.  The seller might reason that if it can get more business, its average costs will decrease and more than compensate for its extra freight cost. Freight-absorption pricing is used for market penetration and to hold on to increasingly competitive markets.</a:t>
            </a:r>
            <a:endParaRPr lang="en-US" sz="1200" kern="1200" dirty="0">
              <a:solidFill>
                <a:schemeClr val="tx1"/>
              </a:solidFill>
              <a:effectLst/>
              <a:latin typeface="+mn-lt"/>
              <a:ea typeface="+mn-ea"/>
              <a:cs typeface="+mn-cs"/>
            </a:endParaRPr>
          </a:p>
        </p:txBody>
      </p:sp>
      <p:sp>
        <p:nvSpPr>
          <p:cNvPr id="55299" name="Slide Number Placeholder 3"/>
          <p:cNvSpPr>
            <a:spLocks noGrp="1"/>
          </p:cNvSpPr>
          <p:nvPr>
            <p:ph type="sldNum" sz="quarter" idx="5"/>
          </p:nvPr>
        </p:nvSpPr>
        <p:spPr bwMode="auto">
          <a:noFill/>
          <a:ln>
            <a:miter lim="800000"/>
            <a:headEnd/>
            <a:tailEnd/>
          </a:ln>
        </p:spPr>
        <p:txBody>
          <a:bodyPr/>
          <a:lstStyle/>
          <a:p>
            <a:fld id="{8A2392A4-6151-46EE-9DD2-D882F23B5FC6}"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262367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0419" name="Notes Placeholder 2"/>
          <p:cNvSpPr>
            <a:spLocks noGrp="1"/>
          </p:cNvSpPr>
          <p:nvPr>
            <p:ph type="body" idx="1"/>
          </p:nvPr>
        </p:nvSpPr>
        <p:spPr bwMode="auto"/>
        <p:txBody>
          <a:bodyPr>
            <a:normAutofit fontScale="85000" lnSpcReduction="20000"/>
          </a:bodyPr>
          <a:lstStyle/>
          <a:p>
            <a:r>
              <a:rPr lang="en-US" sz="1200" b="0" kern="1200" dirty="0" smtClean="0">
                <a:solidFill>
                  <a:schemeClr val="tx1"/>
                </a:solidFill>
                <a:effectLst/>
                <a:latin typeface="+mn-lt"/>
                <a:ea typeface="+mn-ea"/>
                <a:cs typeface="+mn-cs"/>
              </a:rPr>
              <a:t>Dynamic pricing: Kohl’s and many other retailers are now using digital price tags that allow them to quickly adjust prices on individual items based on competitive and other market requirements.</a:t>
            </a:r>
          </a:p>
          <a:p>
            <a:pPr>
              <a:defRPr/>
            </a:pPr>
            <a:endParaRPr lang="en-US" dirty="0" smtClean="0">
              <a:ea typeface="ＭＳ Ｐゴシック" charset="-128"/>
            </a:endParaRPr>
          </a:p>
          <a:p>
            <a:pPr>
              <a:defRPr/>
            </a:pPr>
            <a:r>
              <a:rPr lang="en-US" dirty="0" smtClean="0">
                <a:ea typeface="ＭＳ Ｐゴシック" charset="-128"/>
              </a:rPr>
              <a:t>Today, most companies use </a:t>
            </a:r>
            <a:r>
              <a:rPr lang="en-US" i="1" dirty="0" smtClean="0">
                <a:ea typeface="ＭＳ Ｐゴシック" charset="-128"/>
              </a:rPr>
              <a:t>fixed price</a:t>
            </a:r>
            <a:r>
              <a:rPr lang="en-US" dirty="0" smtClean="0">
                <a:ea typeface="ＭＳ Ｐゴシック" charset="-128"/>
              </a:rPr>
              <a:t> policies—setting one price for all buyers.  However, some companies are now reversing the fixed pricing trend</a:t>
            </a:r>
            <a:r>
              <a:rPr lang="en-US" baseline="0" dirty="0" smtClean="0">
                <a:ea typeface="ＭＳ Ｐゴシック" charset="-128"/>
              </a:rPr>
              <a:t> and are now </a:t>
            </a:r>
            <a:r>
              <a:rPr lang="en-US" dirty="0" smtClean="0">
                <a:ea typeface="ＭＳ Ｐゴシック" charset="-128"/>
              </a:rPr>
              <a:t>using </a:t>
            </a:r>
            <a:r>
              <a:rPr lang="en-US" b="1" dirty="0" smtClean="0">
                <a:ea typeface="ＭＳ Ｐゴシック" charset="-128"/>
              </a:rPr>
              <a:t>dynamic pricing.</a:t>
            </a:r>
          </a:p>
          <a:p>
            <a:pPr>
              <a:defRPr/>
            </a:pPr>
            <a:endParaRPr lang="en-US" dirty="0" smtClean="0">
              <a:ea typeface="ＭＳ Ｐゴシック" charset="-128"/>
            </a:endParaRPr>
          </a:p>
          <a:p>
            <a:pPr>
              <a:defRPr/>
            </a:pPr>
            <a:r>
              <a:rPr lang="en-US" dirty="0" smtClean="0">
                <a:ea typeface="ＭＳ Ｐゴシック" charset="-128"/>
              </a:rPr>
              <a:t>Dynamic pricing is especially prevalent online. Services ranging from airlines and hotels to sports teams change prices on the fly according to changes in demand or costs, adjusting what they charge for specific items on a day-by-day or even hour-by-hour basis</a:t>
            </a:r>
          </a:p>
          <a:p>
            <a:pPr>
              <a:defRPr/>
            </a:pPr>
            <a:endParaRPr lang="en-US" dirty="0" smtClean="0">
              <a:ea typeface="ＭＳ Ｐゴシック" charset="-128"/>
            </a:endParaRPr>
          </a:p>
          <a:p>
            <a:pPr>
              <a:defRPr/>
            </a:pPr>
            <a:r>
              <a:rPr lang="en-US" dirty="0" smtClean="0">
                <a:ea typeface="ＭＳ Ｐゴシック" charset="-128"/>
              </a:rPr>
              <a:t>Also thanks to the Internet, consumers can get instant product and price comparisons from thousands of vendors at price comparison sites and armed with this information, consumers can often negotiate better in-store prices.</a:t>
            </a:r>
          </a:p>
          <a:p>
            <a:pPr>
              <a:defRPr/>
            </a:pPr>
            <a:endParaRPr lang="en-US" dirty="0" smtClean="0">
              <a:ea typeface="ＭＳ Ｐゴシック" charset="-128"/>
            </a:endParaRPr>
          </a:p>
          <a:p>
            <a:pPr>
              <a:defRPr/>
            </a:pPr>
            <a:r>
              <a:rPr lang="en-US" dirty="0" smtClean="0">
                <a:ea typeface="ＭＳ Ｐゴシック" charset="-128"/>
              </a:rPr>
              <a:t>In fact, many retailers are finding that ready online access to comparison prices is giving consumers </a:t>
            </a:r>
            <a:r>
              <a:rPr lang="en-US" i="1" dirty="0" smtClean="0">
                <a:ea typeface="ＭＳ Ｐゴシック" charset="-128"/>
              </a:rPr>
              <a:t>too</a:t>
            </a:r>
            <a:r>
              <a:rPr lang="en-US" dirty="0" smtClean="0">
                <a:ea typeface="ＭＳ Ｐゴシック" charset="-128"/>
              </a:rPr>
              <a:t> much of an edge. Store retailers are now devising dynamic</a:t>
            </a:r>
            <a:r>
              <a:rPr lang="en-US" baseline="0" dirty="0" smtClean="0">
                <a:ea typeface="ＭＳ Ｐゴシック" charset="-128"/>
              </a:rPr>
              <a:t> pricing </a:t>
            </a:r>
            <a:r>
              <a:rPr lang="en-US" dirty="0" smtClean="0">
                <a:ea typeface="ＭＳ Ｐゴシック" charset="-128"/>
              </a:rPr>
              <a:t>strategies to combat the consumer practice of </a:t>
            </a:r>
            <a:r>
              <a:rPr lang="en-US" i="1" dirty="0" smtClean="0">
                <a:ea typeface="ＭＳ Ｐゴシック" charset="-128"/>
              </a:rPr>
              <a:t>showrooming, </a:t>
            </a:r>
            <a:r>
              <a:rPr lang="en-US" dirty="0" smtClean="0">
                <a:ea typeface="ＭＳ Ｐゴシック" charset="-128"/>
              </a:rPr>
              <a:t>comparing prices online while in the store, and then buying the item online at a lower price. </a:t>
            </a:r>
            <a:endParaRPr lang="en-US" dirty="0" smtClean="0">
              <a:ea typeface="ＭＳ Ｐゴシック" pitchFamily="-65" charset="-128"/>
            </a:endParaRPr>
          </a:p>
        </p:txBody>
      </p:sp>
      <p:sp>
        <p:nvSpPr>
          <p:cNvPr id="57347" name="Slide Number Placeholder 3"/>
          <p:cNvSpPr>
            <a:spLocks noGrp="1"/>
          </p:cNvSpPr>
          <p:nvPr>
            <p:ph type="sldNum" sz="quarter" idx="5"/>
          </p:nvPr>
        </p:nvSpPr>
        <p:spPr bwMode="auto">
          <a:noFill/>
          <a:ln>
            <a:miter lim="800000"/>
            <a:headEnd/>
            <a:tailEnd/>
          </a:ln>
        </p:spPr>
        <p:txBody>
          <a:bodyPr/>
          <a:lstStyle/>
          <a:p>
            <a:fld id="{15F9FD5B-086F-4177-A8F8-60AB5563F502}"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563281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9394" name="Notes Placeholder 2"/>
          <p:cNvSpPr>
            <a:spLocks noGrp="1"/>
          </p:cNvSpPr>
          <p:nvPr>
            <p:ph type="body" idx="1"/>
          </p:nvPr>
        </p:nvSpPr>
        <p:spPr bwMode="auto">
          <a:noFill/>
        </p:spPr>
        <p:txBody>
          <a:bodyPr>
            <a:normAutofit fontScale="85000" lnSpcReduction="20000"/>
          </a:bodyPr>
          <a:lstStyle/>
          <a:p>
            <a:r>
              <a:rPr lang="en-US" sz="1200" b="1" kern="1200" dirty="0" smtClean="0">
                <a:solidFill>
                  <a:schemeClr val="tx1"/>
                </a:solidFill>
                <a:effectLst/>
                <a:latin typeface="+mn-lt"/>
                <a:ea typeface="+mn-ea"/>
                <a:cs typeface="+mn-cs"/>
              </a:rPr>
              <a:t>International pricing</a:t>
            </a:r>
            <a:r>
              <a:rPr lang="en-US" sz="1200" b="0" kern="1200" dirty="0" smtClean="0">
                <a:solidFill>
                  <a:schemeClr val="tx1"/>
                </a:solidFill>
                <a:effectLst/>
                <a:latin typeface="+mn-lt"/>
                <a:ea typeface="+mn-ea"/>
                <a:cs typeface="+mn-cs"/>
              </a:rPr>
              <a:t>: To lower prices in emerging markets, such as Indonesia shown here, Unilever developed smaller, single-use packets of its Sunsilk, Ponds, Dove, and other brands that sell at prices even the world’s poorest consumers can afford.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Companies that market their products internationally must decide what prices to charge in different countries. In some cases, a company can set a uniform worldwide price.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For example, Boeing sells its jetliners at about the same price everywhere. However, most companies adjust their prices to reflect local market conditions and cost considerations.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Consumer perceptions </a:t>
            </a:r>
            <a:r>
              <a:rPr lang="en-US" sz="1200" kern="1200" dirty="0" smtClean="0">
                <a:solidFill>
                  <a:schemeClr val="tx1"/>
                </a:solidFill>
                <a:effectLst/>
                <a:latin typeface="+mn-lt"/>
                <a:ea typeface="+mn-ea"/>
                <a:cs typeface="+mn-cs"/>
              </a:rPr>
              <a:t>and preferences also may vary from country to country, calling for different prices. Or the company may have different </a:t>
            </a:r>
            <a:r>
              <a:rPr lang="en-US" sz="1200" b="1" kern="1200" dirty="0" smtClean="0">
                <a:solidFill>
                  <a:schemeClr val="tx1"/>
                </a:solidFill>
                <a:effectLst/>
                <a:latin typeface="+mn-lt"/>
                <a:ea typeface="+mn-ea"/>
                <a:cs typeface="+mn-cs"/>
              </a:rPr>
              <a:t>marketing objectives </a:t>
            </a:r>
            <a:r>
              <a:rPr lang="en-US" sz="1200" kern="1200" dirty="0" smtClean="0">
                <a:solidFill>
                  <a:schemeClr val="tx1"/>
                </a:solidFill>
                <a:effectLst/>
                <a:latin typeface="+mn-lt"/>
                <a:ea typeface="+mn-ea"/>
                <a:cs typeface="+mn-cs"/>
              </a:rPr>
              <a:t>in various world markets, which require changes in pricing strategy.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Apple introduces sophisticated, feature-rich, premium smartphones in carefully segmented mature markets in highly developed countries using a market-skimming pricing strategy. By contrast, it’s now under pressure to discount older models and develop a more basic phone for sizable but less affluent markets in developing countries, supported by penetration pricing.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Price escalation</a:t>
            </a:r>
            <a:r>
              <a:rPr lang="en-US" sz="1200" kern="1200" dirty="0" smtClean="0">
                <a:solidFill>
                  <a:schemeClr val="tx1"/>
                </a:solidFill>
                <a:effectLst/>
                <a:latin typeface="+mn-lt"/>
                <a:ea typeface="+mn-ea"/>
                <a:cs typeface="+mn-cs"/>
              </a:rPr>
              <a:t> resulting from differences in selling strategies, market conditions,</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simply a result of the higher costs of selling in another country</a:t>
            </a:r>
            <a:r>
              <a:rPr lang="en-US" sz="1200" kern="1200" baseline="0" dirty="0" smtClean="0">
                <a:solidFill>
                  <a:schemeClr val="tx1"/>
                </a:solidFill>
                <a:effectLst/>
                <a:latin typeface="+mn-lt"/>
                <a:ea typeface="+mn-ea"/>
                <a:cs typeface="+mn-cs"/>
              </a:rPr>
              <a:t> plays </a:t>
            </a:r>
            <a:r>
              <a:rPr lang="en-US" sz="1200" kern="1200" dirty="0" smtClean="0">
                <a:solidFill>
                  <a:schemeClr val="tx1"/>
                </a:solidFill>
                <a:effectLst/>
                <a:latin typeface="+mn-lt"/>
                <a:ea typeface="+mn-ea"/>
                <a:cs typeface="+mn-cs"/>
              </a:rPr>
              <a:t>an important role in setting international prices.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Price has become a key element in the international marketing strategies of companies attempting to enter less affluent emerging markets. Typically, entering such markets has meant targeting the exploding middle classes in developing countries.  More recently, however, as the weakened global economy has slowed growth in both domestic and emerging markets, many companies are shifting their sights to include a new target—the so-called “bottom of the pyramid,” the vast untapped market consisting of the world’s poorest consumers.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59395" name="Slide Number Placeholder 3"/>
          <p:cNvSpPr>
            <a:spLocks noGrp="1"/>
          </p:cNvSpPr>
          <p:nvPr>
            <p:ph type="sldNum" sz="quarter" idx="5"/>
          </p:nvPr>
        </p:nvSpPr>
        <p:spPr bwMode="auto">
          <a:noFill/>
          <a:ln>
            <a:miter lim="800000"/>
            <a:headEnd/>
            <a:tailEnd/>
          </a:ln>
        </p:spPr>
        <p:txBody>
          <a:bodyPr/>
          <a:lstStyle/>
          <a:p>
            <a:fld id="{F56C3AD4-081A-494D-AD0F-94EB26E9FE1C}"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48275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29</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pPr>
              <a:lnSpc>
                <a:spcPct val="200000"/>
              </a:lnSpc>
            </a:pPr>
            <a:r>
              <a:rPr lang="en-US" sz="1200" b="1" kern="1200" dirty="0" smtClean="0">
                <a:solidFill>
                  <a:schemeClr val="tx1"/>
                </a:solidFill>
                <a:effectLst/>
                <a:latin typeface="+mn-lt"/>
                <a:ea typeface="+mn-ea"/>
                <a:cs typeface="+mn-cs"/>
              </a:rPr>
              <a:t>Discussion Questions</a:t>
            </a:r>
          </a:p>
          <a:p>
            <a:r>
              <a:rPr lang="en-US" sz="1200" b="0" i="1" u="none" strike="noStrike" kern="1200" baseline="0" dirty="0" smtClean="0">
                <a:solidFill>
                  <a:schemeClr val="tx1"/>
                </a:solidFill>
                <a:latin typeface="+mn-lt"/>
                <a:ea typeface="+mn-ea"/>
                <a:cs typeface="+mn-cs"/>
              </a:rPr>
              <a:t>What is dynamic pricing? Why is it especially prevalent online? Is it legal?</a:t>
            </a:r>
            <a:endParaRPr lang="en-US" sz="1200" b="0" i="1" kern="1200" dirty="0" smtClean="0">
              <a:solidFill>
                <a:schemeClr val="tx1"/>
              </a:solidFill>
              <a:effectLst/>
              <a:latin typeface="+mn-lt"/>
              <a:ea typeface="+mn-ea"/>
              <a:cs typeface="+mn-cs"/>
            </a:endParaRPr>
          </a:p>
          <a:p>
            <a:pPr>
              <a:lnSpc>
                <a:spcPct val="200000"/>
              </a:lnSpc>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200000"/>
              </a:lnSpc>
              <a:spcBef>
                <a:spcPts val="0"/>
              </a:spcBef>
              <a:spcAft>
                <a:spcPts val="0"/>
              </a:spcAft>
              <a:buClrTx/>
              <a:buSzTx/>
              <a:buFontTx/>
              <a:buNone/>
              <a:tabLst/>
              <a:defRPr/>
            </a:pPr>
            <a:r>
              <a:rPr lang="en-US" sz="1200" b="1" dirty="0" smtClean="0">
                <a:solidFill>
                  <a:schemeClr val="tx1"/>
                </a:solidFill>
              </a:rPr>
              <a:t>Learning Objective 3 Summary</a:t>
            </a:r>
          </a:p>
          <a:p>
            <a:pPr>
              <a:lnSpc>
                <a:spcPct val="200000"/>
              </a:lnSpc>
            </a:pPr>
            <a:endParaRPr lang="en-US" sz="1200" kern="1200" dirty="0" smtClean="0">
              <a:solidFill>
                <a:schemeClr val="tx1"/>
              </a:solidFill>
              <a:effectLst/>
              <a:latin typeface="+mn-lt"/>
              <a:ea typeface="+mn-ea"/>
              <a:cs typeface="+mn-cs"/>
            </a:endParaRPr>
          </a:p>
          <a:p>
            <a:pPr>
              <a:lnSpc>
                <a:spcPct val="200000"/>
              </a:lnSpc>
            </a:pPr>
            <a:r>
              <a:rPr lang="en-US" sz="1200" kern="1200" dirty="0" smtClean="0">
                <a:solidFill>
                  <a:schemeClr val="tx1"/>
                </a:solidFill>
                <a:effectLst/>
                <a:latin typeface="+mn-lt"/>
                <a:ea typeface="+mn-ea"/>
                <a:cs typeface="+mn-cs"/>
              </a:rPr>
              <a:t>Companies apply a variety of </a:t>
            </a:r>
            <a:r>
              <a:rPr lang="en-US" sz="1200" i="1" kern="1200" dirty="0" smtClean="0">
                <a:solidFill>
                  <a:schemeClr val="tx1"/>
                </a:solidFill>
                <a:effectLst/>
                <a:latin typeface="+mn-lt"/>
                <a:ea typeface="+mn-ea"/>
                <a:cs typeface="+mn-cs"/>
              </a:rPr>
              <a:t>price adjustment strategies</a:t>
            </a:r>
            <a:r>
              <a:rPr lang="en-US" sz="1200" kern="1200" dirty="0" smtClean="0">
                <a:solidFill>
                  <a:schemeClr val="tx1"/>
                </a:solidFill>
                <a:effectLst/>
                <a:latin typeface="+mn-lt"/>
                <a:ea typeface="+mn-ea"/>
                <a:cs typeface="+mn-cs"/>
              </a:rPr>
              <a:t> to account for differences in consumer segments and situations. One is </a:t>
            </a:r>
            <a:r>
              <a:rPr lang="en-US" sz="1200" i="1" kern="1200" dirty="0" smtClean="0">
                <a:solidFill>
                  <a:schemeClr val="tx1"/>
                </a:solidFill>
                <a:effectLst/>
                <a:latin typeface="+mn-lt"/>
                <a:ea typeface="+mn-ea"/>
                <a:cs typeface="+mn-cs"/>
              </a:rPr>
              <a:t>discount and allowance pricing</a:t>
            </a:r>
            <a:r>
              <a:rPr lang="en-US" sz="1200" kern="1200" dirty="0" smtClean="0">
                <a:solidFill>
                  <a:schemeClr val="tx1"/>
                </a:solidFill>
                <a:effectLst/>
                <a:latin typeface="+mn-lt"/>
                <a:ea typeface="+mn-ea"/>
                <a:cs typeface="+mn-cs"/>
              </a:rPr>
              <a:t>, whereby the company establishes cash, quantity, functional, or seasonal discounts, or varying types of allowances. A second strategy is </a:t>
            </a:r>
            <a:r>
              <a:rPr lang="en-US" sz="1200" i="1" kern="1200" dirty="0" smtClean="0">
                <a:solidFill>
                  <a:schemeClr val="tx1"/>
                </a:solidFill>
                <a:effectLst/>
                <a:latin typeface="+mn-lt"/>
                <a:ea typeface="+mn-ea"/>
                <a:cs typeface="+mn-cs"/>
              </a:rPr>
              <a:t>segmented pricing,</a:t>
            </a:r>
            <a:r>
              <a:rPr lang="en-US" sz="1200" kern="1200" dirty="0" smtClean="0">
                <a:solidFill>
                  <a:schemeClr val="tx1"/>
                </a:solidFill>
                <a:effectLst/>
                <a:latin typeface="+mn-lt"/>
                <a:ea typeface="+mn-ea"/>
                <a:cs typeface="+mn-cs"/>
              </a:rPr>
              <a:t> where the company sells a product at two or more prices to accommodate different customers, product forms, locations, or times. Sometimes companies consider more than economics in their pricing decisions, using </a:t>
            </a:r>
            <a:r>
              <a:rPr lang="en-US" sz="1200" i="1" kern="1200" dirty="0" smtClean="0">
                <a:solidFill>
                  <a:schemeClr val="tx1"/>
                </a:solidFill>
                <a:effectLst/>
                <a:latin typeface="+mn-lt"/>
                <a:ea typeface="+mn-ea"/>
                <a:cs typeface="+mn-cs"/>
              </a:rPr>
              <a:t>psychological pricing</a:t>
            </a:r>
            <a:r>
              <a:rPr lang="en-US" sz="1200" kern="1200" dirty="0" smtClean="0">
                <a:solidFill>
                  <a:schemeClr val="tx1"/>
                </a:solidFill>
                <a:effectLst/>
                <a:latin typeface="+mn-lt"/>
                <a:ea typeface="+mn-ea"/>
                <a:cs typeface="+mn-cs"/>
              </a:rPr>
              <a:t> to better communicate a product’s intended position. In </a:t>
            </a:r>
            <a:r>
              <a:rPr lang="en-US" sz="1200" i="1" kern="1200" dirty="0" smtClean="0">
                <a:solidFill>
                  <a:schemeClr val="tx1"/>
                </a:solidFill>
                <a:effectLst/>
                <a:latin typeface="+mn-lt"/>
                <a:ea typeface="+mn-ea"/>
                <a:cs typeface="+mn-cs"/>
              </a:rPr>
              <a:t>promotional pricing,</a:t>
            </a:r>
            <a:r>
              <a:rPr lang="en-US" sz="1200" kern="1200" dirty="0" smtClean="0">
                <a:solidFill>
                  <a:schemeClr val="tx1"/>
                </a:solidFill>
                <a:effectLst/>
                <a:latin typeface="+mn-lt"/>
                <a:ea typeface="+mn-ea"/>
                <a:cs typeface="+mn-cs"/>
              </a:rPr>
              <a:t> a company offers discounts or temporarily sells a product below list price as a special event, sometimes even selling below cost as a loss leader. Another approach is </a:t>
            </a:r>
            <a:r>
              <a:rPr lang="en-US" sz="1200" i="1" kern="1200" dirty="0" smtClean="0">
                <a:solidFill>
                  <a:schemeClr val="tx1"/>
                </a:solidFill>
                <a:effectLst/>
                <a:latin typeface="+mn-lt"/>
                <a:ea typeface="+mn-ea"/>
                <a:cs typeface="+mn-cs"/>
              </a:rPr>
              <a:t>geographical pricing,</a:t>
            </a:r>
            <a:r>
              <a:rPr lang="en-US" sz="1200" kern="1200" dirty="0" smtClean="0">
                <a:solidFill>
                  <a:schemeClr val="tx1"/>
                </a:solidFill>
                <a:effectLst/>
                <a:latin typeface="+mn-lt"/>
                <a:ea typeface="+mn-ea"/>
                <a:cs typeface="+mn-cs"/>
              </a:rPr>
              <a:t> whereby the company decides how to price to distant customers, choosing from such alternatives as FOB-origin pricing, uniform-delivered pricing, zone pricing, basing-point pricing, and freight-absorption pricing. Using </a:t>
            </a:r>
            <a:r>
              <a:rPr lang="en-US" sz="1200" i="1" kern="1200" dirty="0" smtClean="0">
                <a:solidFill>
                  <a:schemeClr val="tx1"/>
                </a:solidFill>
                <a:effectLst/>
                <a:latin typeface="+mn-lt"/>
                <a:ea typeface="+mn-ea"/>
                <a:cs typeface="+mn-cs"/>
              </a:rPr>
              <a:t>dynamic pricing</a:t>
            </a:r>
            <a:r>
              <a:rPr lang="en-US" sz="1200" kern="1200" dirty="0" smtClean="0">
                <a:solidFill>
                  <a:schemeClr val="tx1"/>
                </a:solidFill>
                <a:effectLst/>
                <a:latin typeface="+mn-lt"/>
                <a:ea typeface="+mn-ea"/>
                <a:cs typeface="+mn-cs"/>
              </a:rPr>
              <a:t>, a company can adjust prices continually to meet the characteristics and needs of individual customers and situations. Finally, </a:t>
            </a:r>
            <a:r>
              <a:rPr lang="en-US" sz="1200" i="1" kern="1200" dirty="0" smtClean="0">
                <a:solidFill>
                  <a:schemeClr val="tx1"/>
                </a:solidFill>
                <a:effectLst/>
                <a:latin typeface="+mn-lt"/>
                <a:ea typeface="+mn-ea"/>
                <a:cs typeface="+mn-cs"/>
              </a:rPr>
              <a:t>international pricing</a:t>
            </a:r>
            <a:r>
              <a:rPr lang="en-US" sz="1200" kern="1200" dirty="0" smtClean="0">
                <a:solidFill>
                  <a:schemeClr val="tx1"/>
                </a:solidFill>
                <a:effectLst/>
                <a:latin typeface="+mn-lt"/>
                <a:ea typeface="+mn-ea"/>
                <a:cs typeface="+mn-cs"/>
              </a:rPr>
              <a:t> means that the company adjusts its price to meet different conditions and expectations in different world markets.</a:t>
            </a:r>
            <a:endParaRPr lang="en-US" sz="1200" b="1" dirty="0" smtClean="0">
              <a:latin typeface="Calibri" panose="020F0502020204030204" pitchFamily="34" charset="0"/>
            </a:endParaRPr>
          </a:p>
        </p:txBody>
      </p:sp>
    </p:spTree>
    <p:extLst>
      <p:ext uri="{BB962C8B-B14F-4D97-AF65-F5344CB8AC3E}">
        <p14:creationId xmlns:p14="http://schemas.microsoft.com/office/powerpoint/2010/main" val="56018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3</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1	</a:t>
            </a:r>
            <a:r>
              <a:rPr lang="en-US" dirty="0" smtClean="0"/>
              <a:t>Describe the major strategies for pricing new products.</a:t>
            </a:r>
          </a:p>
          <a:p>
            <a:endParaRPr lang="en-US" dirty="0" smtClean="0"/>
          </a:p>
          <a:p>
            <a:r>
              <a:rPr lang="en-US" b="1" dirty="0" smtClean="0"/>
              <a:t>Objective 2	</a:t>
            </a:r>
            <a:r>
              <a:rPr lang="en-US" dirty="0" smtClean="0"/>
              <a:t>Explain how companies find a set of prices that maximizes the profits from the total product mix.</a:t>
            </a:r>
          </a:p>
          <a:p>
            <a:endParaRPr lang="en-US" sz="1200" b="1" dirty="0" smtClean="0">
              <a:solidFill>
                <a:srgbClr val="0070C0"/>
              </a:solidFill>
              <a:latin typeface="Calibri" panose="020F0502020204030204" pitchFamily="34" charset="0"/>
            </a:endParaRPr>
          </a:p>
          <a:p>
            <a:endParaRPr lang="en-US" sz="1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964866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30</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sz="1200" b="1" dirty="0" smtClean="0">
              <a:latin typeface="Calibri" panose="020F0502020204030204" pitchFamily="34" charset="0"/>
            </a:endParaRPr>
          </a:p>
        </p:txBody>
      </p:sp>
    </p:spTree>
    <p:extLst>
      <p:ext uri="{BB962C8B-B14F-4D97-AF65-F5344CB8AC3E}">
        <p14:creationId xmlns:p14="http://schemas.microsoft.com/office/powerpoint/2010/main" val="1919768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1442" name="Notes Placeholder 2"/>
          <p:cNvSpPr>
            <a:spLocks noGrp="1"/>
          </p:cNvSpPr>
          <p:nvPr>
            <p:ph type="body" idx="1"/>
          </p:nvPr>
        </p:nvSpPr>
        <p:spPr bwMode="auto">
          <a:noFill/>
        </p:spPr>
        <p:txBody>
          <a:bodyPr>
            <a:normAutofit fontScale="70000" lnSpcReduction="20000"/>
          </a:bodyPr>
          <a:lstStyle/>
          <a:p>
            <a:r>
              <a:rPr lang="en-US" b="1" i="1" dirty="0" smtClean="0"/>
              <a:t>Initiating Price Cuts</a:t>
            </a:r>
          </a:p>
          <a:p>
            <a:endParaRPr lang="en-US" b="1" i="1" dirty="0" smtClean="0"/>
          </a:p>
          <a:p>
            <a:r>
              <a:rPr lang="en-US" sz="1200" kern="1200" dirty="0" smtClean="0">
                <a:solidFill>
                  <a:schemeClr val="tx1"/>
                </a:solidFill>
                <a:effectLst/>
                <a:latin typeface="+mn-lt"/>
                <a:ea typeface="+mn-ea"/>
                <a:cs typeface="+mn-cs"/>
              </a:rPr>
              <a:t>Several situations may lead a firm to consider cutting prices. One such circumstance is excess capacity. Another is falling demand in the face of strong price competition or a weakened economy. In such cases, the firm may aggressively cut prices to boost sales and market share. Cutting prices in an industry loaded with excess capacity may lead to price wars as competitors try to hold on to market share.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company may also cut prices in a drive to dominate the market through lower costs. Either the company starts with lower costs than its competitors, or it cuts prices in the hope of gaining market share that will further cut costs through larger volume. For example, computer and electronics maker Lenovo uses an aggressive low-cost, low-price strategy to increase its share of the PC market in developing countries.</a:t>
            </a:r>
          </a:p>
          <a:p>
            <a:endParaRPr lang="en-US" b="1" i="1" dirty="0" smtClean="0"/>
          </a:p>
          <a:p>
            <a:r>
              <a:rPr lang="en-US" b="1" i="1" dirty="0" smtClean="0"/>
              <a:t>Initiating Price Increases</a:t>
            </a:r>
          </a:p>
          <a:p>
            <a:endParaRPr lang="en-US" b="1" i="1" dirty="0" smtClean="0"/>
          </a:p>
          <a:p>
            <a:r>
              <a:rPr lang="en-US" sz="1200" kern="1200" dirty="0" smtClean="0">
                <a:solidFill>
                  <a:schemeClr val="tx1"/>
                </a:solidFill>
                <a:effectLst/>
                <a:latin typeface="+mn-lt"/>
                <a:ea typeface="+mn-ea"/>
                <a:cs typeface="+mn-cs"/>
              </a:rPr>
              <a:t>A successful price increase can greatly improve profits. For example, if the company’s profit margin is 3 percent of sales, a 1 percent price increase will boost profits by 33 percent if sales volume is unaffected. When a company cannot supply all that its customers need, it may raise its prices, ration products to customers, or both—consider today’s worldwide oil and gas industry.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raising prices, the company must avoid being perceived as a </a:t>
            </a:r>
            <a:r>
              <a:rPr lang="en-US" sz="1200" i="1" kern="1200" dirty="0" smtClean="0">
                <a:solidFill>
                  <a:schemeClr val="tx1"/>
                </a:solidFill>
                <a:effectLst/>
                <a:latin typeface="+mn-lt"/>
                <a:ea typeface="+mn-ea"/>
                <a:cs typeface="+mn-cs"/>
              </a:rPr>
              <a:t>price gouger</a:t>
            </a:r>
            <a:r>
              <a:rPr lang="en-US" sz="1200" kern="1200" dirty="0" smtClean="0">
                <a:solidFill>
                  <a:schemeClr val="tx1"/>
                </a:solidFill>
                <a:effectLst/>
                <a:latin typeface="+mn-lt"/>
                <a:ea typeface="+mn-ea"/>
                <a:cs typeface="+mn-cs"/>
              </a:rPr>
              <a:t>. Customers have long memories, and they will eventually turn away from companies or even whole industries that they perceive as charging excessive prices. In the extreme, claims of price gouging may even bring about increased government regulation.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some techniques for avoiding these problems. One is to maintain a sense of fairness surrounding any price increase. Price increases should be supported by company communications telling customers why prices are being raised.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Wherever possible, the company should consider ways to meet higher costs or demand without raising prices, such as by:</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using more cost-effective ways to produce or distribute its products.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“unbundling” its market offering and price elements separately.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shrinking the product or substituting less-expensive ingredients. </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a:lstStyle/>
          <a:p>
            <a:fld id="{3BC6B3AB-BD19-48CA-A711-F22111BAA3FA}"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210000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r>
              <a:rPr lang="en-US" dirty="0" smtClean="0"/>
              <a:t>Customers do not always interpret price changes in a straightforward way.  A price </a:t>
            </a:r>
            <a:r>
              <a:rPr lang="en-US" i="1" dirty="0" smtClean="0"/>
              <a:t>increase</a:t>
            </a:r>
            <a:r>
              <a:rPr lang="en-US" dirty="0" smtClean="0"/>
              <a:t> may have positive meanings for some buyers while others may think the company is simply being greedy by charging what the traffic will bear. </a:t>
            </a:r>
          </a:p>
          <a:p>
            <a:endParaRPr lang="en-US" dirty="0" smtClean="0"/>
          </a:p>
          <a:p>
            <a:r>
              <a:rPr lang="en-US" dirty="0" smtClean="0"/>
              <a:t>Similarly, consumers may view a price </a:t>
            </a:r>
            <a:r>
              <a:rPr lang="en-US" i="1" dirty="0" smtClean="0"/>
              <a:t>cut</a:t>
            </a:r>
            <a:r>
              <a:rPr lang="en-US" dirty="0" smtClean="0"/>
              <a:t> as getting a better deal on an exclusive product. Or price cut</a:t>
            </a:r>
            <a:r>
              <a:rPr lang="en-US" baseline="0" dirty="0" smtClean="0"/>
              <a:t>s may be associated with reductions in quality or </a:t>
            </a:r>
            <a:r>
              <a:rPr lang="en-US" dirty="0" smtClean="0"/>
              <a:t>the brand’s image being tarnished.</a:t>
            </a:r>
          </a:p>
        </p:txBody>
      </p:sp>
      <p:sp>
        <p:nvSpPr>
          <p:cNvPr id="63491" name="Slide Number Placeholder 3"/>
          <p:cNvSpPr>
            <a:spLocks noGrp="1"/>
          </p:cNvSpPr>
          <p:nvPr>
            <p:ph type="sldNum" sz="quarter" idx="5"/>
          </p:nvPr>
        </p:nvSpPr>
        <p:spPr bwMode="auto">
          <a:noFill/>
          <a:ln>
            <a:miter lim="800000"/>
            <a:headEnd/>
            <a:tailEnd/>
          </a:ln>
        </p:spPr>
        <p:txBody>
          <a:bodyPr/>
          <a:lstStyle/>
          <a:p>
            <a:fld id="{D0DD1702-1AEF-4A9C-9B8F-2918962ABBEA}"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817591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mn-ea"/>
                <a:cs typeface="+mn-cs"/>
              </a:rPr>
              <a:t>A firm considering a price change must worry about the reactions of its competitors as well as those of its customers. Competitors are most likely to react when the number of firms involved is small, when the product is uniform, and when the buyers are well informed about products and prices. How can the firm anticipate the likely reactions of its competitors?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problem is complex because, like the customer, the competitor can interpret a company price cut in many ways. The company must guess each competitor’s likely reaction. Figure 11.1 on the</a:t>
            </a:r>
            <a:r>
              <a:rPr lang="en-US" sz="1200" kern="1200" baseline="0" dirty="0" smtClean="0">
                <a:solidFill>
                  <a:schemeClr val="tx1"/>
                </a:solidFill>
                <a:effectLst/>
                <a:latin typeface="+mn-lt"/>
                <a:ea typeface="+mn-ea"/>
                <a:cs typeface="+mn-cs"/>
              </a:rPr>
              <a:t> next slide explores this issue further.</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65539" name="Slide Number Placeholder 3"/>
          <p:cNvSpPr>
            <a:spLocks noGrp="1"/>
          </p:cNvSpPr>
          <p:nvPr>
            <p:ph type="sldNum" sz="quarter" idx="5"/>
          </p:nvPr>
        </p:nvSpPr>
        <p:spPr bwMode="auto">
          <a:noFill/>
          <a:ln>
            <a:miter lim="800000"/>
            <a:headEnd/>
            <a:tailEnd/>
          </a:ln>
        </p:spPr>
        <p:txBody>
          <a:bodyPr/>
          <a:lstStyle/>
          <a:p>
            <a:fld id="{69642D1B-491D-4D50-9020-4936E710277B}"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748217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sz="1200" b="1" kern="1200" dirty="0" smtClean="0">
                <a:solidFill>
                  <a:schemeClr val="tx1"/>
                </a:solidFill>
                <a:effectLst/>
                <a:latin typeface="+mn-lt"/>
                <a:ea typeface="+mn-ea"/>
                <a:cs typeface="+mn-cs"/>
              </a:rPr>
              <a:t>Figure 11.1</a:t>
            </a:r>
            <a:r>
              <a:rPr lang="en-US" sz="1200" kern="1200" dirty="0" smtClean="0">
                <a:solidFill>
                  <a:schemeClr val="tx1"/>
                </a:solidFill>
                <a:effectLst/>
                <a:latin typeface="+mn-lt"/>
                <a:ea typeface="+mn-ea"/>
                <a:cs typeface="+mn-cs"/>
              </a:rPr>
              <a:t> shows the ways a company might assess and respond to a competitor’s price cut. Suppose the company learns that a competitor has cut its price and decides that this price cut is likely to harm its sales and profits. It might simply decide to hold its current price and profit margin. The company might believe that it will not lose too much market share, or that it would lose too much profit if it reduced its own price. Or it might decide that it should wait and respond when it has more information on the effects of the competitor’s price change. However, waiting too long to act might let the competitor get stronger and more confident as its sales increase.</a:t>
            </a:r>
          </a:p>
          <a:p>
            <a:endParaRPr lang="en-US" sz="1200" kern="1200" dirty="0" smtClean="0">
              <a:solidFill>
                <a:schemeClr val="tx1"/>
              </a:solidFill>
              <a:effectLst/>
              <a:latin typeface="+mn-lt"/>
              <a:ea typeface="+mn-ea"/>
              <a:cs typeface="+mn-cs"/>
            </a:endParaRPr>
          </a:p>
          <a:p>
            <a:endParaRPr lang="en-US" dirty="0" smtClean="0"/>
          </a:p>
        </p:txBody>
      </p:sp>
      <p:sp>
        <p:nvSpPr>
          <p:cNvPr id="69635" name="Slide Number Placeholder 3"/>
          <p:cNvSpPr>
            <a:spLocks noGrp="1"/>
          </p:cNvSpPr>
          <p:nvPr>
            <p:ph type="sldNum" sz="quarter" idx="5"/>
          </p:nvPr>
        </p:nvSpPr>
        <p:spPr bwMode="auto">
          <a:noFill/>
          <a:ln>
            <a:miter lim="800000"/>
            <a:headEnd/>
            <a:tailEnd/>
          </a:ln>
        </p:spPr>
        <p:txBody>
          <a:bodyPr/>
          <a:lstStyle/>
          <a:p>
            <a:fld id="{B183B79A-F114-459D-B4D2-DE7A53DBDA7E}"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61061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mn-ea"/>
                <a:cs typeface="+mn-cs"/>
              </a:rPr>
              <a:t>If the company decides that effective action can and should be taken, it might make any of four responses shown on this slide. </a:t>
            </a:r>
          </a:p>
        </p:txBody>
      </p:sp>
      <p:sp>
        <p:nvSpPr>
          <p:cNvPr id="67587" name="Slide Number Placeholder 3"/>
          <p:cNvSpPr>
            <a:spLocks noGrp="1"/>
          </p:cNvSpPr>
          <p:nvPr>
            <p:ph type="sldNum" sz="quarter" idx="5"/>
          </p:nvPr>
        </p:nvSpPr>
        <p:spPr bwMode="auto">
          <a:noFill/>
          <a:ln>
            <a:miter lim="800000"/>
            <a:headEnd/>
            <a:tailEnd/>
          </a:ln>
        </p:spPr>
        <p:txBody>
          <a:bodyPr/>
          <a:lstStyle/>
          <a:p>
            <a:fld id="{3D71D4A1-D2BC-4D61-BAF2-B64ECD302F26}" type="slidenum">
              <a:rPr lang="en-US" smtClean="0">
                <a:latin typeface="Calibri" pitchFamily="34" charset="0"/>
                <a:ea typeface="ヒラギノ角ゴ Pro W3"/>
                <a:cs typeface="ヒラギノ角ゴ Pro W3"/>
              </a:rPr>
              <a:pPr/>
              <a:t>35</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538951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36</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Should a company always respond to a competitor’s price cut, and what options are available if it does decide to respond?</a:t>
            </a:r>
            <a:endParaRPr lang="en-US" sz="1200" b="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4 Summary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 firm considers initiating a </a:t>
            </a:r>
            <a:r>
              <a:rPr lang="en-US" sz="1200" i="1" kern="1200" dirty="0" smtClean="0">
                <a:solidFill>
                  <a:schemeClr val="tx1"/>
                </a:solidFill>
                <a:effectLst/>
                <a:latin typeface="+mn-lt"/>
                <a:ea typeface="+mn-ea"/>
                <a:cs typeface="+mn-cs"/>
              </a:rPr>
              <a:t>price change</a:t>
            </a:r>
            <a:r>
              <a:rPr lang="en-US" sz="1200" kern="1200" dirty="0" smtClean="0">
                <a:solidFill>
                  <a:schemeClr val="tx1"/>
                </a:solidFill>
                <a:effectLst/>
                <a:latin typeface="+mn-lt"/>
                <a:ea typeface="+mn-ea"/>
                <a:cs typeface="+mn-cs"/>
              </a:rPr>
              <a:t>, it must consider customers’ and competitors’ reactions. There are different implications to </a:t>
            </a:r>
            <a:r>
              <a:rPr lang="en-US" sz="1200" i="1" kern="1200" dirty="0" smtClean="0">
                <a:solidFill>
                  <a:schemeClr val="tx1"/>
                </a:solidFill>
                <a:effectLst/>
                <a:latin typeface="+mn-lt"/>
                <a:ea typeface="+mn-ea"/>
                <a:cs typeface="+mn-cs"/>
              </a:rPr>
              <a:t>initiating price cuts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initiating price increases</a:t>
            </a:r>
            <a:r>
              <a:rPr lang="en-US" sz="1200" kern="1200" dirty="0" smtClean="0">
                <a:solidFill>
                  <a:schemeClr val="tx1"/>
                </a:solidFill>
                <a:effectLst/>
                <a:latin typeface="+mn-lt"/>
                <a:ea typeface="+mn-ea"/>
                <a:cs typeface="+mn-cs"/>
              </a:rPr>
              <a:t>. Buyer reactions to price changes are influenced by the meaning customers see in the price change. Competitors’ reactions flow from a set reaction policy or a fresh analysis of each situation.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also many factors to consider in responding to a competitor’s price changes. The company that faces a price change initiated by a competitor must try to understand the competitor’s intent as well as the likely duration and impact of the change. If a swift reaction is desirable, the firm should preplan its reactions to different possible price actions by competitors. When facing a competitor’s price change, the company might sit tight, reduce its own price, raise perceived quality, improve quality and raise price, or launch a fighter brand.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45155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37</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sz="1200" b="1" dirty="0" smtClean="0">
              <a:latin typeface="Calibri" panose="020F0502020204030204" pitchFamily="34" charset="0"/>
            </a:endParaRPr>
          </a:p>
        </p:txBody>
      </p:sp>
    </p:spTree>
    <p:extLst>
      <p:ext uri="{BB962C8B-B14F-4D97-AF65-F5344CB8AC3E}">
        <p14:creationId xmlns:p14="http://schemas.microsoft.com/office/powerpoint/2010/main" val="2268183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11.2</a:t>
            </a:r>
            <a:r>
              <a:rPr lang="en-US" sz="1200" kern="1200" dirty="0" smtClean="0">
                <a:solidFill>
                  <a:schemeClr val="tx1"/>
                </a:solidFill>
                <a:effectLst/>
                <a:latin typeface="+mn-lt"/>
                <a:ea typeface="+mn-ea"/>
                <a:cs typeface="+mn-cs"/>
              </a:rPr>
              <a:t> shows the major public policy issues in pricing. These include potentially damaging pricing practices within a given level of the channel (price-fixing and predatory pricing) and across levels of the channel (retail price maintenance, discriminatory pricing, and deceptive pricing).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19AFB6-D8DB-42C9-84AA-5CAF37E7FF27}" type="slidenum">
              <a:rPr lang="en-US" smtClean="0"/>
              <a:t>38</a:t>
            </a:fld>
            <a:endParaRPr lang="en-US"/>
          </a:p>
        </p:txBody>
      </p:sp>
    </p:spTree>
    <p:extLst>
      <p:ext uri="{BB962C8B-B14F-4D97-AF65-F5344CB8AC3E}">
        <p14:creationId xmlns:p14="http://schemas.microsoft.com/office/powerpoint/2010/main" val="247297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1682" name="Notes Placeholder 2"/>
          <p:cNvSpPr>
            <a:spLocks noGrp="1"/>
          </p:cNvSpPr>
          <p:nvPr>
            <p:ph type="body" idx="1"/>
          </p:nvPr>
        </p:nvSpPr>
        <p:spPr bwMode="auto">
          <a:noFill/>
        </p:spPr>
        <p:txBody>
          <a:bodyPr>
            <a:normAutofit fontScale="77500" lnSpcReduction="20000"/>
          </a:bodyPr>
          <a:lstStyle/>
          <a:p>
            <a:r>
              <a:rPr lang="en-US" dirty="0" smtClean="0"/>
              <a:t>Price competition is a core element of our free-market economy. In setting prices, companies usually are not free to charge whatever prices they wish. Many federal, state, and even local laws govern the rules of fair play in pricing. In addition, companies must consider broader societal pricing concerns. In setting their prices, for example, pharmaceutical firms must balance their development costs and profit objectives against the sometimes life-and-death needs of drug consumers.</a:t>
            </a:r>
          </a:p>
          <a:p>
            <a:endParaRPr lang="en-US" dirty="0" smtClean="0"/>
          </a:p>
          <a:p>
            <a:r>
              <a:rPr lang="en-US" dirty="0" smtClean="0"/>
              <a:t>The most important pieces of legislation affecting pricing are the Sherman Act, the Clayton Act, and the Robinson-Patman</a:t>
            </a:r>
            <a:r>
              <a:rPr lang="en-US" baseline="0" dirty="0" smtClean="0"/>
              <a:t> </a:t>
            </a:r>
            <a:r>
              <a:rPr lang="en-US" dirty="0" smtClean="0"/>
              <a:t>Act, initially adopted to curb the formation of monopolies and regulate business practices that might unfairly restrain trade. </a:t>
            </a:r>
          </a:p>
          <a:p>
            <a:endParaRPr lang="en-US" dirty="0" smtClean="0"/>
          </a:p>
          <a:p>
            <a:r>
              <a:rPr lang="en-US" i="1" dirty="0" smtClean="0"/>
              <a:t>Price-fixing</a:t>
            </a:r>
            <a:r>
              <a:rPr lang="en-US" dirty="0" smtClean="0"/>
              <a:t> is illegal per se—that is, the government does not accept any excuses for price-fixing. As such, companies found guilty of these practices can receive heavy fines. Recently, governments at the state and national levels have been aggressively enforcing price-fixing regulations in industries ranging from gasoline, insurance, and concrete to credit cards, CDs, and computer chips. Price-fixing is also prohibited in many international markets. </a:t>
            </a:r>
          </a:p>
          <a:p>
            <a:endParaRPr lang="en-US" dirty="0" smtClean="0"/>
          </a:p>
          <a:p>
            <a:r>
              <a:rPr lang="en-US" dirty="0" smtClean="0"/>
              <a:t>For example, European Union regulators recently fined consumer products giants Unilever and P&amp;G a combined $456 million for fixing laundry detergent prices in eight EU countries. France also fined the two consumer products giants, along with competitors Colgate and Henkel. It claimed that officials from the four companies met regularly at hotels and restaurants in Paris to agree to limits on the size of discounts and on price differences between their laundry detergent brands.</a:t>
            </a:r>
          </a:p>
          <a:p>
            <a:endParaRPr lang="en-US" dirty="0" smtClean="0"/>
          </a:p>
          <a:p>
            <a:r>
              <a:rPr lang="en-US" dirty="0" smtClean="0"/>
              <a:t>Sellers are also prohibited from using </a:t>
            </a:r>
            <a:r>
              <a:rPr lang="en-US" i="1" dirty="0" smtClean="0"/>
              <a:t>predatory pricing</a:t>
            </a:r>
            <a:r>
              <a:rPr lang="en-US" dirty="0" smtClean="0"/>
              <a:t>—selling below cost with the intention of punishing a competitor or gaining higher long-run profits by putting competitors out of business. This protects small sellers from larger ones who might sell items below cost temporarily or in a specific locale to drive them out of business. </a:t>
            </a:r>
          </a:p>
          <a:p>
            <a:endParaRPr lang="en-US" dirty="0" smtClean="0"/>
          </a:p>
          <a:p>
            <a:r>
              <a:rPr lang="en-US" dirty="0" smtClean="0"/>
              <a:t>The biggest problem is determining just what constitutes predatory pricing behavior. Selling below cost to unload excess inventory is not considered predatory; selling below cost to drive out competitors is. Thus, a given action may or may not be predatory depending on intent, and intent can be very difficult to determine or prove.</a:t>
            </a:r>
          </a:p>
          <a:p>
            <a:endParaRPr lang="en-US" dirty="0" smtClean="0"/>
          </a:p>
          <a:p>
            <a:endParaRPr lang="en-US" dirty="0" smtClean="0"/>
          </a:p>
        </p:txBody>
      </p:sp>
      <p:sp>
        <p:nvSpPr>
          <p:cNvPr id="71683" name="Slide Number Placeholder 3"/>
          <p:cNvSpPr>
            <a:spLocks noGrp="1"/>
          </p:cNvSpPr>
          <p:nvPr>
            <p:ph type="sldNum" sz="quarter" idx="5"/>
          </p:nvPr>
        </p:nvSpPr>
        <p:spPr bwMode="auto">
          <a:noFill/>
          <a:ln>
            <a:miter lim="800000"/>
            <a:headEnd/>
            <a:tailEnd/>
          </a:ln>
        </p:spPr>
        <p:txBody>
          <a:bodyPr/>
          <a:lstStyle/>
          <a:p>
            <a:fld id="{5D7AA4CC-E0FE-4C27-B699-7471EA14AB93}" type="slidenum">
              <a:rPr lang="en-US" smtClean="0">
                <a:latin typeface="Calibri" pitchFamily="34" charset="0"/>
                <a:ea typeface="ヒラギノ角ゴ Pro W3"/>
                <a:cs typeface="ヒラギノ角ゴ Pro W3"/>
              </a:rPr>
              <a:pPr/>
              <a:t>39</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32223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4</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3	</a:t>
            </a:r>
            <a:r>
              <a:rPr lang="en-US" dirty="0" smtClean="0"/>
              <a:t>Discuss how companies adjust their prices to take into account different types of customers and situations.</a:t>
            </a:r>
          </a:p>
          <a:p>
            <a:endParaRPr lang="en-US" dirty="0" smtClean="0"/>
          </a:p>
          <a:p>
            <a:r>
              <a:rPr lang="en-US" b="1" dirty="0" smtClean="0"/>
              <a:t>Objective 4	</a:t>
            </a:r>
            <a:r>
              <a:rPr lang="en-US" dirty="0" smtClean="0"/>
              <a:t>Discuss the key issues related to initiating and responding to price changes.</a:t>
            </a:r>
          </a:p>
          <a:p>
            <a:endParaRPr lang="en-US" dirty="0" smtClean="0"/>
          </a:p>
          <a:p>
            <a:r>
              <a:rPr lang="en-US" b="1" dirty="0" smtClean="0"/>
              <a:t>Objective 5	</a:t>
            </a:r>
            <a:r>
              <a:rPr lang="en-US" dirty="0" smtClean="0"/>
              <a:t>Overview the social and legal issues that affect pricing decisions.</a:t>
            </a:r>
            <a:endParaRPr lang="en-US" sz="1200" b="1" dirty="0" smtClean="0">
              <a:latin typeface="Calibri" panose="020F0502020204030204" pitchFamily="34" charset="0"/>
            </a:endParaRPr>
          </a:p>
          <a:p>
            <a:endParaRPr lang="en-US" sz="1200" b="1" dirty="0" smtClean="0">
              <a:latin typeface="Calibri" panose="020F0502020204030204" pitchFamily="34" charset="0"/>
            </a:endParaRPr>
          </a:p>
        </p:txBody>
      </p:sp>
    </p:spTree>
    <p:extLst>
      <p:ext uri="{BB962C8B-B14F-4D97-AF65-F5344CB8AC3E}">
        <p14:creationId xmlns:p14="http://schemas.microsoft.com/office/powerpoint/2010/main" val="2179969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dirty="0" smtClean="0"/>
              <a:t>Every retailer is entitled to the same price terms from a given manufacturer. Price differentials may also be used to “match competition” in “good faith,” provided the price discrimination is temporary, localized, and defensive rather than offensive.</a:t>
            </a:r>
            <a:endParaRPr lang="en-US" b="1" dirty="0" smtClean="0"/>
          </a:p>
        </p:txBody>
      </p:sp>
      <p:sp>
        <p:nvSpPr>
          <p:cNvPr id="73731" name="Slide Number Placeholder 3"/>
          <p:cNvSpPr>
            <a:spLocks noGrp="1"/>
          </p:cNvSpPr>
          <p:nvPr>
            <p:ph type="sldNum" sz="quarter" idx="5"/>
          </p:nvPr>
        </p:nvSpPr>
        <p:spPr bwMode="auto">
          <a:noFill/>
          <a:ln>
            <a:miter lim="800000"/>
            <a:headEnd/>
            <a:tailEnd/>
          </a:ln>
        </p:spPr>
        <p:txBody>
          <a:bodyPr/>
          <a:lstStyle/>
          <a:p>
            <a:fld id="{E066DA4B-1F07-4B94-8559-A48E67C2D239}" type="slidenum">
              <a:rPr lang="en-US" smtClean="0">
                <a:latin typeface="Calibri" pitchFamily="34" charset="0"/>
                <a:ea typeface="ヒラギノ角ゴ Pro W3"/>
                <a:cs typeface="ヒラギノ角ゴ Pro W3"/>
              </a:rPr>
              <a:pPr/>
              <a:t>40</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240013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dirty="0" smtClean="0"/>
              <a:t>Although the seller can propose a manufacturer’s </a:t>
            </a:r>
            <a:r>
              <a:rPr lang="en-US" i="1" dirty="0" smtClean="0"/>
              <a:t>suggested</a:t>
            </a:r>
            <a:r>
              <a:rPr lang="en-US" dirty="0" smtClean="0"/>
              <a:t> retail price to dealers, it cannot refuse to sell to a dealer that takes independent pricing action, nor can it punish the dealer by shipping late or denying advertising allowances.</a:t>
            </a:r>
          </a:p>
          <a:p>
            <a:endParaRPr lang="en-US" dirty="0" smtClean="0"/>
          </a:p>
          <a:p>
            <a:r>
              <a:rPr lang="en-US" dirty="0" smtClean="0"/>
              <a:t>For example, the Florida attorney general’s office investigated Nike for allegedly fixing the retail price of its shoes and clothing. It was concerned that Nike might be withholding items from retailers who were not selling its most expensive shoes at prices the company considered suitable.</a:t>
            </a:r>
          </a:p>
          <a:p>
            <a:endParaRPr lang="en-US" dirty="0" smtClean="0"/>
          </a:p>
        </p:txBody>
      </p:sp>
      <p:sp>
        <p:nvSpPr>
          <p:cNvPr id="75779" name="Slide Number Placeholder 3"/>
          <p:cNvSpPr>
            <a:spLocks noGrp="1"/>
          </p:cNvSpPr>
          <p:nvPr>
            <p:ph type="sldNum" sz="quarter" idx="5"/>
          </p:nvPr>
        </p:nvSpPr>
        <p:spPr bwMode="auto">
          <a:noFill/>
          <a:ln>
            <a:miter lim="800000"/>
            <a:headEnd/>
            <a:tailEnd/>
          </a:ln>
        </p:spPr>
        <p:txBody>
          <a:bodyPr/>
          <a:lstStyle/>
          <a:p>
            <a:fld id="{E853857C-D33F-4E78-AF64-6463ECBC3A82}" type="slidenum">
              <a:rPr lang="en-US" smtClean="0">
                <a:latin typeface="Calibri" pitchFamily="34" charset="0"/>
                <a:ea typeface="ヒラギノ角ゴ Pro W3"/>
                <a:cs typeface="ヒラギノ角ゴ Pro W3"/>
              </a:rPr>
              <a:pPr/>
              <a:t>41</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10709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7826" name="Notes Placeholder 2"/>
          <p:cNvSpPr>
            <a:spLocks noGrp="1"/>
          </p:cNvSpPr>
          <p:nvPr>
            <p:ph type="body" idx="1"/>
          </p:nvPr>
        </p:nvSpPr>
        <p:spPr bwMode="auto">
          <a:noFill/>
        </p:spPr>
        <p:txBody>
          <a:bodyPr>
            <a:normAutofit/>
          </a:bodyPr>
          <a:lstStyle/>
          <a:p>
            <a:r>
              <a:rPr lang="en-US" sz="1200" kern="1200" dirty="0" smtClean="0">
                <a:solidFill>
                  <a:schemeClr val="tx1"/>
                </a:solidFill>
                <a:effectLst/>
                <a:latin typeface="+mn-lt"/>
                <a:ea typeface="+mn-ea"/>
                <a:cs typeface="+mn-cs"/>
              </a:rPr>
              <a:t>Many federal and state statutes regulate against deceptive pricing practices. For  example, the Automobile Information Disclosure Act requires automakers to attach a statement on new vehicle windows stating the manufacturer’s suggested retail price, the prices of optional equipment, and the dealer’s transportation charges. However, reputable sellers go beyond what is required by law. Treating customers fairly and making certain that they fully understand prices and pricing terms is an important part of building strong and lasting customer relationships.</a:t>
            </a:r>
            <a:endParaRPr lang="en-US" sz="1200" kern="1200" dirty="0">
              <a:solidFill>
                <a:schemeClr val="tx1"/>
              </a:solidFill>
              <a:effectLst/>
              <a:latin typeface="+mn-lt"/>
              <a:ea typeface="+mn-ea"/>
              <a:cs typeface="+mn-cs"/>
            </a:endParaRPr>
          </a:p>
        </p:txBody>
      </p:sp>
      <p:sp>
        <p:nvSpPr>
          <p:cNvPr id="77827" name="Slide Number Placeholder 3"/>
          <p:cNvSpPr>
            <a:spLocks noGrp="1"/>
          </p:cNvSpPr>
          <p:nvPr>
            <p:ph type="sldNum" sz="quarter" idx="5"/>
          </p:nvPr>
        </p:nvSpPr>
        <p:spPr bwMode="auto">
          <a:noFill/>
          <a:ln>
            <a:miter lim="800000"/>
            <a:headEnd/>
            <a:tailEnd/>
          </a:ln>
        </p:spPr>
        <p:txBody>
          <a:bodyPr/>
          <a:lstStyle/>
          <a:p>
            <a:fld id="{B55F0CD1-9401-45FA-A0A0-E6DCCF8D2965}" type="slidenum">
              <a:rPr lang="en-US" smtClean="0">
                <a:latin typeface="Calibri" pitchFamily="34" charset="0"/>
                <a:ea typeface="ヒラギノ角ゴ Pro W3"/>
                <a:cs typeface="ヒラギノ角ゴ Pro W3"/>
              </a:rPr>
              <a:pPr/>
              <a:t>42</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265451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43</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Briefly discuss the major policy issues across levels of the channel of distribution. </a:t>
            </a:r>
            <a:endParaRPr lang="en-US" sz="1200" b="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5 Summary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federal, state, and even local laws govern the rules of fair pricing. Also, companies must consider broader societal pricing concerns. The major public policy issues in pricing include potentially damaging pricing practices </a:t>
            </a:r>
            <a:r>
              <a:rPr lang="en-US" sz="1200" i="1" kern="1200" dirty="0" smtClean="0">
                <a:solidFill>
                  <a:schemeClr val="tx1"/>
                </a:solidFill>
                <a:effectLst/>
                <a:latin typeface="+mn-lt"/>
                <a:ea typeface="+mn-ea"/>
                <a:cs typeface="+mn-cs"/>
              </a:rPr>
              <a:t>within</a:t>
            </a:r>
            <a:r>
              <a:rPr lang="en-US" sz="1200" kern="1200" dirty="0" smtClean="0">
                <a:solidFill>
                  <a:schemeClr val="tx1"/>
                </a:solidFill>
                <a:effectLst/>
                <a:latin typeface="+mn-lt"/>
                <a:ea typeface="+mn-ea"/>
                <a:cs typeface="+mn-cs"/>
              </a:rPr>
              <a:t> a given level of the channel, such as price-fixing and predatory pricing. They also include pricing practices </a:t>
            </a:r>
            <a:r>
              <a:rPr lang="en-US" sz="1200" i="1" kern="1200" dirty="0" smtClean="0">
                <a:solidFill>
                  <a:schemeClr val="tx1"/>
                </a:solidFill>
                <a:effectLst/>
                <a:latin typeface="+mn-lt"/>
                <a:ea typeface="+mn-ea"/>
                <a:cs typeface="+mn-cs"/>
              </a:rPr>
              <a:t>across</a:t>
            </a:r>
            <a:r>
              <a:rPr lang="en-US" sz="1200" kern="1200" dirty="0" smtClean="0">
                <a:solidFill>
                  <a:schemeClr val="tx1"/>
                </a:solidFill>
                <a:effectLst/>
                <a:latin typeface="+mn-lt"/>
                <a:ea typeface="+mn-ea"/>
                <a:cs typeface="+mn-cs"/>
              </a:rPr>
              <a:t> channel levels, such as retail price maintenance, discriminatory pricing, and deceptive pricing. Although many federal and state statutes regulate pricing practices, reputable sellers go beyond what is required by law. Treating customers fairly is an important part of building strong and lasting customer relationships.</a:t>
            </a:r>
            <a:endParaRPr lang="en-US" sz="1200" b="1" dirty="0" smtClean="0">
              <a:latin typeface="Calibri" panose="020F0502020204030204" pitchFamily="34" charset="0"/>
            </a:endParaRPr>
          </a:p>
        </p:txBody>
      </p:sp>
    </p:spTree>
    <p:extLst>
      <p:ext uri="{BB962C8B-B14F-4D97-AF65-F5344CB8AC3E}">
        <p14:creationId xmlns:p14="http://schemas.microsoft.com/office/powerpoint/2010/main" val="3228918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33797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5</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sz="1200" b="1" dirty="0" smtClean="0">
              <a:latin typeface="Calibri" panose="020F0502020204030204" pitchFamily="34" charset="0"/>
            </a:endParaRPr>
          </a:p>
        </p:txBody>
      </p:sp>
    </p:spTree>
    <p:extLst>
      <p:ext uri="{BB962C8B-B14F-4D97-AF65-F5344CB8AC3E}">
        <p14:creationId xmlns:p14="http://schemas.microsoft.com/office/powerpoint/2010/main" val="163062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kern="1200" dirty="0" smtClean="0">
                <a:solidFill>
                  <a:schemeClr val="tx1"/>
                </a:solidFill>
                <a:effectLst/>
                <a:latin typeface="+mn-lt"/>
                <a:ea typeface="+mn-ea"/>
                <a:cs typeface="+mn-cs"/>
              </a:rPr>
              <a:t>Pricing strategies usually change as the product passes through its life cycle. The introductory stage is especially challenging. Companies bringing out a new product face the challenge of setting prices for the first time. They can choose between two broad strategies: </a:t>
            </a:r>
            <a:r>
              <a:rPr lang="en-US" sz="1200" i="1" kern="1200" dirty="0" smtClean="0">
                <a:solidFill>
                  <a:schemeClr val="tx1"/>
                </a:solidFill>
                <a:effectLst/>
                <a:latin typeface="+mn-lt"/>
                <a:ea typeface="+mn-ea"/>
                <a:cs typeface="+mn-cs"/>
              </a:rPr>
              <a:t>market-skimming pricing</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market-penetration pricing</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Apple frequently uses </a:t>
            </a:r>
            <a:r>
              <a:rPr lang="en-US" sz="1200" b="1" kern="1200" dirty="0" smtClean="0">
                <a:solidFill>
                  <a:schemeClr val="tx1"/>
                </a:solidFill>
                <a:effectLst/>
                <a:latin typeface="+mn-lt"/>
                <a:ea typeface="+mn-ea"/>
                <a:cs typeface="+mn-cs"/>
              </a:rPr>
              <a:t>market-skimming  pricing</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price skimming</a:t>
            </a:r>
            <a:r>
              <a:rPr lang="en-US" sz="1200" kern="1200" dirty="0" smtClean="0">
                <a:solidFill>
                  <a:schemeClr val="tx1"/>
                </a:solidFill>
                <a:effectLst/>
                <a:latin typeface="+mn-lt"/>
                <a:ea typeface="+mn-ea"/>
                <a:cs typeface="+mn-cs"/>
              </a:rPr>
              <a:t>). When Apple first introduced the iPhone, its initial price was as high as $599 per phone. The phones were purchased only by customers who really wanted the sleek new gadget and could afford to pay a high price for it. Six months later, Apple dropped the price to $399 for an 8-GB model and $499 for the 16-GB model to attract new buyers. Within a year, it dropped prices again to $199 and $299, respectively, and you can now get a basic 8-GB model for free with a wireless phone contract. In this way, Apple has skimmed the maximum amount of revenue from the various segments of the market.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Market skimming makes sense only under certain conditions. First, the product’s quality and image must support its higher price, and enough buyers must want the product at that price. Second, the costs of producing a smaller volume cannot be so high that they cancel the advantage of charging more. Finally, competitors should not be able to enter the market easily and undercut the high price.</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a:lstStyle/>
          <a:p>
            <a:fld id="{598F224D-31BC-4C78-B0FD-0872928C3B1A}"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30168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4578" name="Notes Placeholder 2"/>
          <p:cNvSpPr>
            <a:spLocks noGrp="1"/>
          </p:cNvSpPr>
          <p:nvPr>
            <p:ph type="body" idx="1"/>
          </p:nvPr>
        </p:nvSpPr>
        <p:spPr bwMode="auto">
          <a:noFill/>
        </p:spPr>
        <p:txBody>
          <a:bodyPr>
            <a:normAutofit/>
          </a:bodyPr>
          <a:lstStyle/>
          <a:p>
            <a:r>
              <a:rPr lang="en-US" sz="1200" b="0" kern="1200" dirty="0" smtClean="0">
                <a:solidFill>
                  <a:schemeClr val="tx1"/>
                </a:solidFill>
                <a:effectLst/>
                <a:latin typeface="+mn-lt"/>
                <a:ea typeface="+mn-ea"/>
                <a:cs typeface="+mn-cs"/>
              </a:rPr>
              <a:t>Penetration pricing: Samsung has used low initial prices to make quick and deep inroads into emerging mobile device markets such as Africa and India.</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Rather than setting a high initial price to skim off small but profitable market segments, some companies use </a:t>
            </a:r>
            <a:r>
              <a:rPr lang="en-US" sz="1200" b="1" kern="1200" dirty="0" smtClean="0">
                <a:solidFill>
                  <a:schemeClr val="tx1"/>
                </a:solidFill>
                <a:effectLst/>
                <a:latin typeface="+mn-lt"/>
                <a:ea typeface="+mn-ea"/>
                <a:cs typeface="+mn-cs"/>
              </a:rPr>
              <a:t>market-penetration pricing</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high sales volume results in falling costs, allowing companies to cut their prices even further. </a:t>
            </a:r>
            <a:endParaRPr lang="en-US" sz="1200" kern="1200" baseline="30000" dirty="0" smtClean="0">
              <a:solidFill>
                <a:schemeClr val="tx1"/>
              </a:solidFill>
              <a:effectLst/>
              <a:latin typeface="+mn-lt"/>
              <a:ea typeface="+mn-ea"/>
              <a:cs typeface="+mn-cs"/>
            </a:endParaRPr>
          </a:p>
          <a:p>
            <a:endParaRPr lang="en-US" sz="1200" kern="1200" baseline="30000" dirty="0" smtClean="0">
              <a:solidFill>
                <a:schemeClr val="tx1"/>
              </a:solidFill>
              <a:effectLst/>
              <a:latin typeface="+mn-lt"/>
              <a:ea typeface="+mn-ea"/>
              <a:cs typeface="+mn-cs"/>
            </a:endParaRPr>
          </a:p>
          <a:p>
            <a:endParaRPr lang="en-US" sz="1200" kern="1200" baseline="30000" dirty="0" smtClean="0">
              <a:solidFill>
                <a:schemeClr val="tx1"/>
              </a:solidFill>
              <a:effectLst/>
              <a:latin typeface="+mn-lt"/>
              <a:ea typeface="+mn-ea"/>
              <a:cs typeface="+mn-cs"/>
            </a:endParaRPr>
          </a:p>
          <a:p>
            <a:endParaRPr lang="en-US" sz="1200" kern="1200" baseline="30000" dirty="0" smtClean="0">
              <a:solidFill>
                <a:schemeClr val="tx1"/>
              </a:solidFill>
              <a:effectLst/>
              <a:latin typeface="+mn-lt"/>
              <a:ea typeface="+mn-ea"/>
              <a:cs typeface="+mn-cs"/>
            </a:endParaRPr>
          </a:p>
          <a:p>
            <a:endParaRPr lang="en-US" sz="1200" kern="1200" baseline="300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a:lstStyle/>
          <a:p>
            <a:fld id="{162401D0-141E-423B-8814-B8D1A1CFDD4D}"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27223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8</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smtClean="0">
                <a:solidFill>
                  <a:schemeClr val="tx1"/>
                </a:solidFill>
                <a:latin typeface="+mn-lt"/>
                <a:ea typeface="+mn-ea"/>
                <a:cs typeface="+mn-cs"/>
              </a:rPr>
              <a:t>Discussion Question</a:t>
            </a:r>
          </a:p>
          <a:p>
            <a:r>
              <a:rPr lang="en-US" sz="1200" b="0" i="1" u="none" strike="noStrike" kern="1200" baseline="0" dirty="0" smtClean="0">
                <a:solidFill>
                  <a:schemeClr val="tx1"/>
                </a:solidFill>
                <a:latin typeface="+mn-lt"/>
                <a:ea typeface="+mn-ea"/>
                <a:cs typeface="+mn-cs"/>
              </a:rPr>
              <a:t>Compare and contrast market-skimming and market-penetration pricing strategies and discuss the conditions under which each is appropriate. For each strategy, give</a:t>
            </a:r>
          </a:p>
          <a:p>
            <a:r>
              <a:rPr lang="en-US" sz="1200" b="0" i="1" u="none" strike="noStrike" kern="1200" baseline="0" dirty="0" smtClean="0">
                <a:solidFill>
                  <a:schemeClr val="tx1"/>
                </a:solidFill>
                <a:latin typeface="+mn-lt"/>
                <a:ea typeface="+mn-ea"/>
                <a:cs typeface="+mn-cs"/>
              </a:rPr>
              <a:t>an example of a recently introduced product that used that pricing strategy.</a:t>
            </a:r>
            <a:endParaRPr lang="en-US" sz="1200" b="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Learning Objective 1 Summary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Pricing is a dynamic process, and pricing strategies usually change as the product passes through its life cycle. The introductory stage—setting prices for the first time—is especially challenging. The company can decide on one of several strategies for pricing innovative new products. It can use </a:t>
            </a:r>
            <a:r>
              <a:rPr lang="en-US" sz="1200" i="1" kern="1200" dirty="0" smtClean="0">
                <a:solidFill>
                  <a:schemeClr val="tx1"/>
                </a:solidFill>
                <a:effectLst/>
                <a:latin typeface="+mn-lt"/>
                <a:ea typeface="+mn-ea"/>
                <a:cs typeface="+mn-cs"/>
              </a:rPr>
              <a:t>market-skimming pricing</a:t>
            </a:r>
            <a:r>
              <a:rPr lang="en-US" sz="1200" kern="1200" dirty="0" smtClean="0">
                <a:solidFill>
                  <a:schemeClr val="tx1"/>
                </a:solidFill>
                <a:effectLst/>
                <a:latin typeface="+mn-lt"/>
                <a:ea typeface="+mn-ea"/>
                <a:cs typeface="+mn-cs"/>
              </a:rPr>
              <a:t> by initially setting high prices to “skim” the maximum amount of revenue from various segments of the market. Or it can use </a:t>
            </a:r>
            <a:r>
              <a:rPr lang="en-US" sz="1200" i="1" kern="1200" dirty="0" smtClean="0">
                <a:solidFill>
                  <a:schemeClr val="tx1"/>
                </a:solidFill>
                <a:effectLst/>
                <a:latin typeface="+mn-lt"/>
                <a:ea typeface="+mn-ea"/>
                <a:cs typeface="+mn-cs"/>
              </a:rPr>
              <a:t>market-penetrating pricing</a:t>
            </a:r>
            <a:r>
              <a:rPr lang="en-US" sz="1200" kern="1200" dirty="0" smtClean="0">
                <a:solidFill>
                  <a:schemeClr val="tx1"/>
                </a:solidFill>
                <a:effectLst/>
                <a:latin typeface="+mn-lt"/>
                <a:ea typeface="+mn-ea"/>
                <a:cs typeface="+mn-cs"/>
              </a:rPr>
              <a:t> by setting a low initial price to penetrate the market deeply and win a large market share. Several conditions must be set for either new product pricing strategy to work.</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7556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solidFill>
                  <a:prstClr val="black"/>
                </a:solidFill>
                <a:ea typeface="ヒラギノ角ゴ Pro W3"/>
                <a:cs typeface="ヒラギノ角ゴ Pro W3"/>
              </a:rPr>
              <a:pPr/>
              <a:t>9</a:t>
            </a:fld>
            <a:endParaRPr lang="en-US" dirty="0" smtClean="0">
              <a:solidFill>
                <a:prstClr val="black"/>
              </a:solidFill>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42040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B54409-6F15-4FD6-AF23-7D1BA3C6AB67}"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73ABF-2192-4418-8DB8-7E0221D7CD85}" type="slidenum">
              <a:rPr lang="en-US" smtClean="0"/>
              <a:t>‹#›</a:t>
            </a:fld>
            <a:endParaRPr lang="en-US"/>
          </a:p>
        </p:txBody>
      </p:sp>
    </p:spTree>
    <p:extLst>
      <p:ext uri="{BB962C8B-B14F-4D97-AF65-F5344CB8AC3E}">
        <p14:creationId xmlns:p14="http://schemas.microsoft.com/office/powerpoint/2010/main" val="227303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B54409-6F15-4FD6-AF23-7D1BA3C6AB67}"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73ABF-2192-4418-8DB8-7E0221D7CD85}" type="slidenum">
              <a:rPr lang="en-US" smtClean="0"/>
              <a:t>‹#›</a:t>
            </a:fld>
            <a:endParaRPr lang="en-US"/>
          </a:p>
        </p:txBody>
      </p:sp>
    </p:spTree>
    <p:extLst>
      <p:ext uri="{BB962C8B-B14F-4D97-AF65-F5344CB8AC3E}">
        <p14:creationId xmlns:p14="http://schemas.microsoft.com/office/powerpoint/2010/main" val="238445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B54409-6F15-4FD6-AF23-7D1BA3C6AB67}"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73ABF-2192-4418-8DB8-7E0221D7CD85}" type="slidenum">
              <a:rPr lang="en-US" smtClean="0"/>
              <a:t>‹#›</a:t>
            </a:fld>
            <a:endParaRPr lang="en-US"/>
          </a:p>
        </p:txBody>
      </p:sp>
    </p:spTree>
    <p:extLst>
      <p:ext uri="{BB962C8B-B14F-4D97-AF65-F5344CB8AC3E}">
        <p14:creationId xmlns:p14="http://schemas.microsoft.com/office/powerpoint/2010/main" val="255959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2700"/>
              </a:lnSpc>
              <a:defRPr sz="3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100"/>
              </a:lnSpc>
              <a:spcBef>
                <a:spcPts val="0"/>
              </a:spcBef>
              <a:buNone/>
              <a:defRPr sz="2100" b="1" i="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227332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1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extLst>
      <p:ext uri="{BB962C8B-B14F-4D97-AF65-F5344CB8AC3E}">
        <p14:creationId xmlns:p14="http://schemas.microsoft.com/office/powerpoint/2010/main" val="1100081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FE68747B-410E-4E11-8B3E-2AD7F44A6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07683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B54409-6F15-4FD6-AF23-7D1BA3C6AB67}"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73ABF-2192-4418-8DB8-7E0221D7CD85}" type="slidenum">
              <a:rPr lang="en-US" smtClean="0"/>
              <a:t>‹#›</a:t>
            </a:fld>
            <a:endParaRPr lang="en-US"/>
          </a:p>
        </p:txBody>
      </p:sp>
    </p:spTree>
    <p:extLst>
      <p:ext uri="{BB962C8B-B14F-4D97-AF65-F5344CB8AC3E}">
        <p14:creationId xmlns:p14="http://schemas.microsoft.com/office/powerpoint/2010/main" val="293982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B54409-6F15-4FD6-AF23-7D1BA3C6AB67}"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73ABF-2192-4418-8DB8-7E0221D7CD85}" type="slidenum">
              <a:rPr lang="en-US" smtClean="0"/>
              <a:t>‹#›</a:t>
            </a:fld>
            <a:endParaRPr lang="en-US"/>
          </a:p>
        </p:txBody>
      </p:sp>
    </p:spTree>
    <p:extLst>
      <p:ext uri="{BB962C8B-B14F-4D97-AF65-F5344CB8AC3E}">
        <p14:creationId xmlns:p14="http://schemas.microsoft.com/office/powerpoint/2010/main" val="372041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B54409-6F15-4FD6-AF23-7D1BA3C6AB67}" type="datetimeFigureOut">
              <a:rPr lang="en-US" smtClean="0"/>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73ABF-2192-4418-8DB8-7E0221D7CD85}" type="slidenum">
              <a:rPr lang="en-US" smtClean="0"/>
              <a:t>‹#›</a:t>
            </a:fld>
            <a:endParaRPr lang="en-US"/>
          </a:p>
        </p:txBody>
      </p:sp>
    </p:spTree>
    <p:extLst>
      <p:ext uri="{BB962C8B-B14F-4D97-AF65-F5344CB8AC3E}">
        <p14:creationId xmlns:p14="http://schemas.microsoft.com/office/powerpoint/2010/main" val="206214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B54409-6F15-4FD6-AF23-7D1BA3C6AB67}" type="datetimeFigureOut">
              <a:rPr lang="en-US" smtClean="0"/>
              <a:t>9/25/2015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673ABF-2192-4418-8DB8-7E0221D7CD85}" type="slidenum">
              <a:rPr lang="en-US" smtClean="0"/>
              <a:t>‹#›</a:t>
            </a:fld>
            <a:endParaRPr lang="en-US"/>
          </a:p>
        </p:txBody>
      </p:sp>
    </p:spTree>
    <p:extLst>
      <p:ext uri="{BB962C8B-B14F-4D97-AF65-F5344CB8AC3E}">
        <p14:creationId xmlns:p14="http://schemas.microsoft.com/office/powerpoint/2010/main" val="99923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B54409-6F15-4FD6-AF23-7D1BA3C6AB67}" type="datetimeFigureOut">
              <a:rPr lang="en-US" smtClean="0"/>
              <a:t>9/25/2015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73ABF-2192-4418-8DB8-7E0221D7CD85}" type="slidenum">
              <a:rPr lang="en-US" smtClean="0"/>
              <a:t>‹#›</a:t>
            </a:fld>
            <a:endParaRPr lang="en-US"/>
          </a:p>
        </p:txBody>
      </p:sp>
    </p:spTree>
    <p:extLst>
      <p:ext uri="{BB962C8B-B14F-4D97-AF65-F5344CB8AC3E}">
        <p14:creationId xmlns:p14="http://schemas.microsoft.com/office/powerpoint/2010/main" val="84501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54409-6F15-4FD6-AF23-7D1BA3C6AB67}" type="datetimeFigureOut">
              <a:rPr lang="en-US" smtClean="0"/>
              <a:t>9/25/2015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73ABF-2192-4418-8DB8-7E0221D7CD85}" type="slidenum">
              <a:rPr lang="en-US" smtClean="0"/>
              <a:t>‹#›</a:t>
            </a:fld>
            <a:endParaRPr lang="en-US"/>
          </a:p>
        </p:txBody>
      </p:sp>
    </p:spTree>
    <p:extLst>
      <p:ext uri="{BB962C8B-B14F-4D97-AF65-F5344CB8AC3E}">
        <p14:creationId xmlns:p14="http://schemas.microsoft.com/office/powerpoint/2010/main" val="265107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54409-6F15-4FD6-AF23-7D1BA3C6AB67}" type="datetimeFigureOut">
              <a:rPr lang="en-US" smtClean="0"/>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73ABF-2192-4418-8DB8-7E0221D7CD85}" type="slidenum">
              <a:rPr lang="en-US" smtClean="0"/>
              <a:t>‹#›</a:t>
            </a:fld>
            <a:endParaRPr lang="en-US"/>
          </a:p>
        </p:txBody>
      </p:sp>
    </p:spTree>
    <p:extLst>
      <p:ext uri="{BB962C8B-B14F-4D97-AF65-F5344CB8AC3E}">
        <p14:creationId xmlns:p14="http://schemas.microsoft.com/office/powerpoint/2010/main" val="181051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54409-6F15-4FD6-AF23-7D1BA3C6AB67}" type="datetimeFigureOut">
              <a:rPr lang="en-US" smtClean="0"/>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73ABF-2192-4418-8DB8-7E0221D7CD85}" type="slidenum">
              <a:rPr lang="en-US" smtClean="0"/>
              <a:t>‹#›</a:t>
            </a:fld>
            <a:endParaRPr lang="en-US"/>
          </a:p>
        </p:txBody>
      </p:sp>
    </p:spTree>
    <p:extLst>
      <p:ext uri="{BB962C8B-B14F-4D97-AF65-F5344CB8AC3E}">
        <p14:creationId xmlns:p14="http://schemas.microsoft.com/office/powerpoint/2010/main" val="316562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54409-6F15-4FD6-AF23-7D1BA3C6AB67}" type="datetimeFigureOut">
              <a:rPr lang="en-US" smtClean="0"/>
              <a:t>9/25/2015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73ABF-2192-4418-8DB8-7E0221D7CD85}" type="slidenum">
              <a:rPr lang="en-US" smtClean="0"/>
              <a:t>‹#›</a:t>
            </a:fld>
            <a:endParaRPr lang="en-US"/>
          </a:p>
        </p:txBody>
      </p:sp>
    </p:spTree>
    <p:extLst>
      <p:ext uri="{BB962C8B-B14F-4D97-AF65-F5344CB8AC3E}">
        <p14:creationId xmlns:p14="http://schemas.microsoft.com/office/powerpoint/2010/main" val="8872374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81" y="260268"/>
            <a:ext cx="7793038" cy="413353"/>
          </a:xfrm>
        </p:spPr>
        <p:txBody>
          <a:bodyPr>
            <a:noAutofit/>
          </a:bodyPr>
          <a:lstStyle/>
          <a:p>
            <a:pPr algn="ctr"/>
            <a:r>
              <a:rPr lang="en-US" sz="3600" b="1" dirty="0">
                <a:latin typeface="+mn-lt"/>
              </a:rPr>
              <a:t>Principles </a:t>
            </a:r>
            <a:r>
              <a:rPr lang="en-US" sz="3600" b="1" dirty="0">
                <a:solidFill>
                  <a:srgbClr val="0070C0"/>
                </a:solidFill>
                <a:latin typeface="+mn-lt"/>
              </a:rPr>
              <a:t>of Marketing</a:t>
            </a:r>
          </a:p>
        </p:txBody>
      </p:sp>
      <p:sp>
        <p:nvSpPr>
          <p:cNvPr id="6" name="TextBox 5"/>
          <p:cNvSpPr txBox="1"/>
          <p:nvPr/>
        </p:nvSpPr>
        <p:spPr>
          <a:xfrm>
            <a:off x="2278306" y="966961"/>
            <a:ext cx="4587387" cy="523220"/>
          </a:xfrm>
          <a:prstGeom prst="rect">
            <a:avLst/>
          </a:prstGeom>
          <a:noFill/>
        </p:spPr>
        <p:txBody>
          <a:bodyPr wrap="square" rtlCol="0">
            <a:spAutoFit/>
          </a:bodyPr>
          <a:lstStyle/>
          <a:p>
            <a:pPr algn="ctr" fontAlgn="auto">
              <a:spcBef>
                <a:spcPts val="0"/>
              </a:spcBef>
              <a:spcAft>
                <a:spcPts val="0"/>
              </a:spcAft>
            </a:pPr>
            <a:r>
              <a:rPr lang="en-US" sz="2800" b="1" dirty="0">
                <a:solidFill>
                  <a:prstClr val="black"/>
                </a:solidFill>
                <a:latin typeface="+mn-lt"/>
                <a:ea typeface="+mn-ea"/>
                <a:cs typeface="+mn-cs"/>
              </a:rPr>
              <a:t>Kotler and Armstrong</a:t>
            </a:r>
          </a:p>
        </p:txBody>
      </p:sp>
      <p:sp>
        <p:nvSpPr>
          <p:cNvPr id="4" name="Content Placeholder 3"/>
          <p:cNvSpPr>
            <a:spLocks noGrp="1"/>
          </p:cNvSpPr>
          <p:nvPr>
            <p:ph sz="half" idx="2"/>
          </p:nvPr>
        </p:nvSpPr>
        <p:spPr>
          <a:xfrm>
            <a:off x="886691" y="2008910"/>
            <a:ext cx="2032356" cy="3380508"/>
          </a:xfrm>
        </p:spPr>
        <p:txBody>
          <a:bodyPr anchor="ctr">
            <a:normAutofit/>
          </a:bodyPr>
          <a:lstStyle/>
          <a:p>
            <a:pPr marL="0" indent="0">
              <a:buNone/>
            </a:pPr>
            <a:r>
              <a:rPr lang="en-US" b="1" dirty="0" smtClean="0">
                <a:solidFill>
                  <a:srgbClr val="0070C0"/>
                </a:solidFill>
              </a:rPr>
              <a:t>Insert </a:t>
            </a:r>
          </a:p>
          <a:p>
            <a:pPr marL="0" indent="0">
              <a:buNone/>
            </a:pPr>
            <a:r>
              <a:rPr lang="en-US" b="1" dirty="0" smtClean="0">
                <a:solidFill>
                  <a:srgbClr val="0070C0"/>
                </a:solidFill>
              </a:rPr>
              <a:t>Textbook</a:t>
            </a:r>
          </a:p>
          <a:p>
            <a:pPr marL="0" indent="0">
              <a:buNone/>
            </a:pPr>
            <a:r>
              <a:rPr lang="en-US" b="1" dirty="0" smtClean="0">
                <a:solidFill>
                  <a:srgbClr val="0070C0"/>
                </a:solidFill>
              </a:rPr>
              <a:t>Cover Image</a:t>
            </a:r>
            <a:endParaRPr lang="en-US" b="1" dirty="0">
              <a:solidFill>
                <a:srgbClr val="0070C0"/>
              </a:solidFill>
            </a:endParaRPr>
          </a:p>
        </p:txBody>
      </p:sp>
      <p:sp>
        <p:nvSpPr>
          <p:cNvPr id="3" name="Text Placeholder 2"/>
          <p:cNvSpPr>
            <a:spLocks noGrp="1"/>
          </p:cNvSpPr>
          <p:nvPr>
            <p:ph type="body" sz="half" idx="1"/>
          </p:nvPr>
        </p:nvSpPr>
        <p:spPr>
          <a:xfrm>
            <a:off x="4497648" y="2008910"/>
            <a:ext cx="4570152" cy="3393386"/>
          </a:xfrm>
        </p:spPr>
        <p:txBody>
          <a:bodyPr>
            <a:normAutofit/>
          </a:bodyPr>
          <a:lstStyle/>
          <a:p>
            <a:pPr marL="0" indent="0">
              <a:buNone/>
            </a:pPr>
            <a:r>
              <a:rPr lang="en-US" sz="2800" b="1" smtClean="0">
                <a:solidFill>
                  <a:srgbClr val="000000"/>
                </a:solidFill>
              </a:rPr>
              <a:t>Chapter 11</a:t>
            </a:r>
            <a:r>
              <a:rPr lang="en-US" sz="2800" b="1" smtClean="0"/>
              <a:t>:</a:t>
            </a:r>
            <a:endParaRPr lang="en-US" sz="2800" b="1" dirty="0" smtClean="0"/>
          </a:p>
          <a:p>
            <a:pPr marL="0" indent="0">
              <a:buNone/>
            </a:pPr>
            <a:endParaRPr lang="en-US" altLang="en-US" sz="4000" b="1" dirty="0" smtClean="0"/>
          </a:p>
          <a:p>
            <a:pPr marL="0" indent="0">
              <a:buNone/>
            </a:pPr>
            <a:r>
              <a:rPr lang="en-US" altLang="en-US" sz="4000" b="1" dirty="0" smtClean="0"/>
              <a:t>Pricing Strategies</a:t>
            </a:r>
          </a:p>
          <a:p>
            <a:pPr marL="0" indent="0">
              <a:buNone/>
            </a:pPr>
            <a:r>
              <a:rPr lang="en-US" altLang="en-US" b="1" dirty="0" smtClean="0"/>
              <a:t>Additional Considerations</a:t>
            </a:r>
            <a:endParaRPr lang="en-US" altLang="en-US" sz="4000" b="1" dirty="0" smtClean="0"/>
          </a:p>
          <a:p>
            <a:pPr marL="0" indent="0">
              <a:buNone/>
            </a:pPr>
            <a:endParaRPr lang="en-US" sz="4000" b="1" dirty="0"/>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11-1</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753791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Product Mix Pricing Strategies</a:t>
            </a:r>
          </a:p>
        </p:txBody>
      </p:sp>
      <p:graphicFrame>
        <p:nvGraphicFramePr>
          <p:cNvPr id="4" name="Diagram 3"/>
          <p:cNvGraphicFramePr/>
          <p:nvPr>
            <p:extLst>
              <p:ext uri="{D42A27DB-BD31-4B8C-83A1-F6EECF244321}">
                <p14:modId xmlns:p14="http://schemas.microsoft.com/office/powerpoint/2010/main" val="1946354421"/>
              </p:ext>
            </p:extLst>
          </p:nvPr>
        </p:nvGraphicFramePr>
        <p:xfrm>
          <a:off x="640976" y="1577788"/>
          <a:ext cx="7817224" cy="4464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11-10</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69111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Product Mix Pricing Strategies</a:t>
            </a:r>
          </a:p>
        </p:txBody>
      </p:sp>
      <p:sp>
        <p:nvSpPr>
          <p:cNvPr id="6" name="TextBox 5"/>
          <p:cNvSpPr txBox="1"/>
          <p:nvPr/>
        </p:nvSpPr>
        <p:spPr>
          <a:xfrm>
            <a:off x="908137" y="880946"/>
            <a:ext cx="7327726" cy="584775"/>
          </a:xfrm>
          <a:prstGeom prst="rect">
            <a:avLst/>
          </a:prstGeom>
          <a:noFill/>
        </p:spPr>
        <p:txBody>
          <a:bodyPr wrap="square" rtlCol="0" anchor="b">
            <a:spAutoFit/>
          </a:bodyPr>
          <a:lstStyle/>
          <a:p>
            <a:pPr algn="ctr"/>
            <a:r>
              <a:rPr lang="en-US" sz="3200" b="1" dirty="0" smtClean="0">
                <a:solidFill>
                  <a:schemeClr val="accent2"/>
                </a:solidFill>
              </a:rPr>
              <a:t>Product </a:t>
            </a:r>
            <a:r>
              <a:rPr lang="en-US" sz="3200" b="1" dirty="0">
                <a:solidFill>
                  <a:schemeClr val="accent2"/>
                </a:solidFill>
              </a:rPr>
              <a:t>L</a:t>
            </a:r>
            <a:r>
              <a:rPr lang="en-US" sz="3200" b="1" dirty="0" smtClean="0">
                <a:solidFill>
                  <a:schemeClr val="accent2"/>
                </a:solidFill>
              </a:rPr>
              <a:t>ine and</a:t>
            </a:r>
            <a:r>
              <a:rPr lang="en-US" sz="3200" b="1" dirty="0">
                <a:solidFill>
                  <a:schemeClr val="accent2"/>
                </a:solidFill>
              </a:rPr>
              <a:t> </a:t>
            </a:r>
            <a:r>
              <a:rPr lang="en-US" sz="3200" b="1" dirty="0" smtClean="0">
                <a:solidFill>
                  <a:schemeClr val="accent2"/>
                </a:solidFill>
              </a:rPr>
              <a:t>Optional Product Pricing</a:t>
            </a:r>
            <a:endParaRPr lang="en-US" sz="3200" dirty="0">
              <a:solidFill>
                <a:schemeClr val="accent2"/>
              </a:solidFill>
            </a:endParaRPr>
          </a:p>
        </p:txBody>
      </p:sp>
      <p:sp>
        <p:nvSpPr>
          <p:cNvPr id="27650" name="Rectangle 3"/>
          <p:cNvSpPr>
            <a:spLocks noGrp="1" noChangeArrowheads="1"/>
          </p:cNvSpPr>
          <p:nvPr>
            <p:ph idx="1"/>
          </p:nvPr>
        </p:nvSpPr>
        <p:spPr>
          <a:xfrm>
            <a:off x="286871" y="2000250"/>
            <a:ext cx="8641975" cy="2914650"/>
          </a:xfrm>
        </p:spPr>
        <p:txBody>
          <a:bodyPr>
            <a:normAutofit/>
          </a:bodyPr>
          <a:lstStyle/>
          <a:p>
            <a:pPr marL="400050" indent="-400050">
              <a:buNone/>
            </a:pPr>
            <a:r>
              <a:rPr lang="en-US" b="1" dirty="0" smtClean="0"/>
              <a:t>Product line pricing</a:t>
            </a:r>
            <a:r>
              <a:rPr lang="en-US" dirty="0" smtClean="0"/>
              <a:t> takes into account the cost differences between products in the line, customer evaluations of their features, and competitors’ prices.</a:t>
            </a:r>
          </a:p>
          <a:p>
            <a:pPr marL="400050" indent="-400050">
              <a:buNone/>
            </a:pPr>
            <a:endParaRPr lang="en-US" dirty="0" smtClean="0"/>
          </a:p>
          <a:p>
            <a:pPr marL="400050" indent="-400050">
              <a:buNone/>
            </a:pPr>
            <a:r>
              <a:rPr lang="en-US" b="1" dirty="0" smtClean="0"/>
              <a:t>Optional product</a:t>
            </a:r>
            <a:r>
              <a:rPr lang="en-US" dirty="0" smtClean="0"/>
              <a:t> </a:t>
            </a:r>
            <a:r>
              <a:rPr lang="en-US" b="1" dirty="0" smtClean="0"/>
              <a:t>pricing</a:t>
            </a:r>
            <a:r>
              <a:rPr lang="en-US" dirty="0" smtClean="0"/>
              <a:t> takes into account optional or accessory products along with the main product.</a:t>
            </a:r>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11-11</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50526289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Product Mix Pricing Strategies</a:t>
            </a:r>
          </a:p>
        </p:txBody>
      </p:sp>
      <p:sp>
        <p:nvSpPr>
          <p:cNvPr id="7" name="TextBox 6"/>
          <p:cNvSpPr txBox="1"/>
          <p:nvPr/>
        </p:nvSpPr>
        <p:spPr>
          <a:xfrm>
            <a:off x="908137" y="880946"/>
            <a:ext cx="7327726" cy="584775"/>
          </a:xfrm>
          <a:prstGeom prst="rect">
            <a:avLst/>
          </a:prstGeom>
          <a:noFill/>
        </p:spPr>
        <p:txBody>
          <a:bodyPr wrap="square" rtlCol="0" anchor="b">
            <a:spAutoFit/>
          </a:bodyPr>
          <a:lstStyle/>
          <a:p>
            <a:pPr algn="ctr"/>
            <a:r>
              <a:rPr lang="en-US" sz="3200" b="1" dirty="0" smtClean="0">
                <a:solidFill>
                  <a:schemeClr val="accent2"/>
                </a:solidFill>
              </a:rPr>
              <a:t>Captive Product Pricing</a:t>
            </a:r>
            <a:endParaRPr lang="en-US" sz="3200" dirty="0">
              <a:solidFill>
                <a:schemeClr val="accent2"/>
              </a:solidFill>
            </a:endParaRPr>
          </a:p>
        </p:txBody>
      </p:sp>
      <p:sp>
        <p:nvSpPr>
          <p:cNvPr id="29698" name="Rectangle 3"/>
          <p:cNvSpPr>
            <a:spLocks noGrp="1" noChangeArrowheads="1"/>
          </p:cNvSpPr>
          <p:nvPr>
            <p:ph idx="1"/>
          </p:nvPr>
        </p:nvSpPr>
        <p:spPr>
          <a:xfrm>
            <a:off x="463463" y="2093258"/>
            <a:ext cx="3269293" cy="3200400"/>
          </a:xfrm>
        </p:spPr>
        <p:txBody>
          <a:bodyPr>
            <a:normAutofit/>
          </a:bodyPr>
          <a:lstStyle/>
          <a:p>
            <a:pPr marL="400050" indent="-400050">
              <a:buNone/>
            </a:pPr>
            <a:r>
              <a:rPr lang="en-US" b="1" dirty="0" smtClean="0"/>
              <a:t>Captive product pricing</a:t>
            </a:r>
            <a:r>
              <a:rPr lang="en-US" dirty="0" smtClean="0"/>
              <a:t> </a:t>
            </a:r>
            <a:r>
              <a:rPr lang="en-US" dirty="0"/>
              <a:t>s</a:t>
            </a:r>
            <a:r>
              <a:rPr lang="en-US" dirty="0" smtClean="0"/>
              <a:t>ets prices of products that must be used along with the main product.</a:t>
            </a:r>
          </a:p>
          <a:p>
            <a:pPr marL="400050" indent="-400050" algn="ctr">
              <a:buNone/>
            </a:pPr>
            <a:endParaRPr lang="en-US" b="1" dirty="0" smtClean="0"/>
          </a:p>
          <a:p>
            <a:pPr marL="400050" indent="-400050">
              <a:buNone/>
            </a:pPr>
            <a:endParaRPr lang="en-US" dirty="0"/>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11-12</a:t>
            </a:r>
            <a:endParaRPr lang="en-US" sz="1200" dirty="0">
              <a:solidFill>
                <a:prstClr val="black"/>
              </a:solidFill>
              <a:latin typeface="Calibri" panose="020F0502020204030204"/>
              <a:ea typeface="+mn-ea"/>
            </a:endParaRPr>
          </a:p>
        </p:txBody>
      </p:sp>
      <p:pic>
        <p:nvPicPr>
          <p:cNvPr id="2" name="Picture 1"/>
          <p:cNvPicPr>
            <a:picLocks noChangeAspect="1"/>
          </p:cNvPicPr>
          <p:nvPr/>
        </p:nvPicPr>
        <p:blipFill>
          <a:blip r:embed="rId3"/>
          <a:stretch>
            <a:fillRect/>
          </a:stretch>
        </p:blipFill>
        <p:spPr>
          <a:xfrm>
            <a:off x="4404500" y="1679776"/>
            <a:ext cx="3118577" cy="4688886"/>
          </a:xfrm>
          <a:prstGeom prst="rect">
            <a:avLst/>
          </a:prstGeom>
        </p:spPr>
      </p:pic>
    </p:spTree>
    <p:extLst>
      <p:ext uri="{BB962C8B-B14F-4D97-AF65-F5344CB8AC3E}">
        <p14:creationId xmlns:p14="http://schemas.microsoft.com/office/powerpoint/2010/main" val="34997405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Product Mix Pricing Strategies</a:t>
            </a:r>
          </a:p>
        </p:txBody>
      </p:sp>
      <p:sp>
        <p:nvSpPr>
          <p:cNvPr id="6" name="TextBox 5"/>
          <p:cNvSpPr txBox="1"/>
          <p:nvPr/>
        </p:nvSpPr>
        <p:spPr>
          <a:xfrm>
            <a:off x="908137" y="880946"/>
            <a:ext cx="7327726" cy="584775"/>
          </a:xfrm>
          <a:prstGeom prst="rect">
            <a:avLst/>
          </a:prstGeom>
          <a:noFill/>
        </p:spPr>
        <p:txBody>
          <a:bodyPr wrap="square" rtlCol="0" anchor="b">
            <a:spAutoFit/>
          </a:bodyPr>
          <a:lstStyle/>
          <a:p>
            <a:pPr algn="ctr"/>
            <a:r>
              <a:rPr lang="en-US" sz="3200" b="1" dirty="0" smtClean="0">
                <a:solidFill>
                  <a:schemeClr val="accent2"/>
                </a:solidFill>
              </a:rPr>
              <a:t>By-product and Product Bundle Pricing</a:t>
            </a:r>
            <a:endParaRPr lang="en-US" sz="3200" dirty="0">
              <a:solidFill>
                <a:schemeClr val="accent2"/>
              </a:solidFill>
            </a:endParaRPr>
          </a:p>
        </p:txBody>
      </p:sp>
      <p:sp>
        <p:nvSpPr>
          <p:cNvPr id="31746" name="Rectangle 3"/>
          <p:cNvSpPr>
            <a:spLocks noGrp="1" noChangeArrowheads="1"/>
          </p:cNvSpPr>
          <p:nvPr>
            <p:ph idx="1"/>
          </p:nvPr>
        </p:nvSpPr>
        <p:spPr/>
        <p:txBody>
          <a:bodyPr/>
          <a:lstStyle/>
          <a:p>
            <a:pPr marL="400050" indent="-400050" algn="ctr">
              <a:buNone/>
            </a:pPr>
            <a:endParaRPr lang="en-US" b="1" i="1" dirty="0" smtClean="0">
              <a:latin typeface="Times New Roman" pitchFamily="18" charset="0"/>
            </a:endParaRPr>
          </a:p>
          <a:p>
            <a:pPr marL="400050" indent="-400050">
              <a:buNone/>
            </a:pPr>
            <a:r>
              <a:rPr lang="en-US" b="1" dirty="0"/>
              <a:t>By-product pricing</a:t>
            </a:r>
            <a:r>
              <a:rPr lang="en-US" dirty="0"/>
              <a:t> sets a price for by-products in order to make the main product’s price more competitive</a:t>
            </a:r>
            <a:r>
              <a:rPr lang="en-US" dirty="0" smtClean="0"/>
              <a:t>.</a:t>
            </a:r>
          </a:p>
          <a:p>
            <a:pPr marL="400050" indent="-400050">
              <a:buNone/>
            </a:pPr>
            <a:endParaRPr lang="en-US" dirty="0"/>
          </a:p>
          <a:p>
            <a:pPr marL="400050" indent="-400050">
              <a:buNone/>
            </a:pPr>
            <a:r>
              <a:rPr lang="en-US" b="1" dirty="0" smtClean="0"/>
              <a:t>Product bundle pricing</a:t>
            </a:r>
            <a:r>
              <a:rPr lang="en-US" dirty="0" smtClean="0"/>
              <a:t> combines several products at a reduced price.</a:t>
            </a:r>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11-13</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6877094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5"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2</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dirty="0" smtClean="0"/>
              <a:t>Explain </a:t>
            </a:r>
            <a:r>
              <a:rPr lang="en-US" dirty="0"/>
              <a:t>how companies find a set of prices that maximizes the profits from the </a:t>
            </a:r>
            <a:r>
              <a:rPr lang="en-US" dirty="0" smtClean="0"/>
              <a:t>total product </a:t>
            </a:r>
            <a:r>
              <a:rPr lang="en-US" dirty="0"/>
              <a:t>mix</a:t>
            </a:r>
            <a:r>
              <a:rPr lang="en-US" dirty="0" smtClean="0"/>
              <a:t>.</a:t>
            </a:r>
          </a:p>
          <a:p>
            <a:pPr lvl="2"/>
            <a:r>
              <a:rPr lang="en-US" sz="2800" dirty="0" smtClean="0"/>
              <a:t>Product </a:t>
            </a:r>
            <a:r>
              <a:rPr lang="en-US" sz="2800" dirty="0"/>
              <a:t>line </a:t>
            </a:r>
            <a:r>
              <a:rPr lang="en-US" sz="2800" dirty="0" smtClean="0"/>
              <a:t>pricing</a:t>
            </a:r>
          </a:p>
          <a:p>
            <a:pPr lvl="2"/>
            <a:r>
              <a:rPr lang="en-US" sz="2800" dirty="0" smtClean="0"/>
              <a:t>Optional </a:t>
            </a:r>
            <a:r>
              <a:rPr lang="en-US" sz="2800" dirty="0"/>
              <a:t>product </a:t>
            </a:r>
            <a:r>
              <a:rPr lang="en-US" sz="2800" dirty="0" smtClean="0"/>
              <a:t>pricing</a:t>
            </a:r>
          </a:p>
          <a:p>
            <a:pPr lvl="2"/>
            <a:r>
              <a:rPr lang="en-US" sz="2800" dirty="0" smtClean="0"/>
              <a:t>Captive </a:t>
            </a:r>
            <a:r>
              <a:rPr lang="en-US" sz="2800" dirty="0"/>
              <a:t>product </a:t>
            </a:r>
            <a:r>
              <a:rPr lang="en-US" sz="2800" dirty="0" smtClean="0"/>
              <a:t>pricing</a:t>
            </a:r>
          </a:p>
          <a:p>
            <a:pPr lvl="2"/>
            <a:r>
              <a:rPr lang="en-US" sz="2800" dirty="0" smtClean="0"/>
              <a:t>By-product pricing </a:t>
            </a:r>
          </a:p>
          <a:p>
            <a:pPr lvl="2"/>
            <a:r>
              <a:rPr lang="en-US" sz="2800" dirty="0" smtClean="0"/>
              <a:t>Product </a:t>
            </a:r>
            <a:r>
              <a:rPr lang="en-US" sz="2800" dirty="0"/>
              <a:t>bundle </a:t>
            </a:r>
            <a:r>
              <a:rPr lang="en-US" sz="2800" dirty="0" smtClean="0"/>
              <a:t>pricing</a:t>
            </a:r>
            <a:endParaRPr lang="en-US" sz="2800" dirty="0"/>
          </a:p>
          <a:p>
            <a:endParaRPr lang="en-US" sz="3200" dirty="0"/>
          </a:p>
          <a:p>
            <a:pPr marL="0" indent="0">
              <a:buNone/>
            </a:pPr>
            <a:endParaRPr lang="en-US" dirty="0">
              <a:solidFill>
                <a:srgbClr val="0070C0"/>
              </a:solidFill>
            </a:endParaRPr>
          </a:p>
          <a:p>
            <a:pPr marL="0" indent="0">
              <a:buNone/>
            </a:pPr>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11-14</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3839355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5"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3</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dirty="0" smtClean="0"/>
              <a:t>Discuss </a:t>
            </a:r>
            <a:r>
              <a:rPr lang="en-US" dirty="0"/>
              <a:t>how companies adjust their prices to take into account different types of </a:t>
            </a:r>
            <a:r>
              <a:rPr lang="en-US" dirty="0" smtClean="0"/>
              <a:t>customers and </a:t>
            </a:r>
            <a:r>
              <a:rPr lang="en-US" dirty="0"/>
              <a:t>situations</a:t>
            </a:r>
            <a:r>
              <a:rPr lang="en-US" dirty="0" smtClean="0"/>
              <a:t>.</a:t>
            </a:r>
          </a:p>
          <a:p>
            <a:endParaRPr lang="en-US" dirty="0"/>
          </a:p>
          <a:p>
            <a:pPr marL="0" indent="0">
              <a:buNone/>
            </a:pPr>
            <a:r>
              <a:rPr lang="en-US" dirty="0" smtClean="0">
                <a:solidFill>
                  <a:srgbClr val="0070C0"/>
                </a:solidFill>
              </a:rPr>
              <a:t>	Price </a:t>
            </a:r>
            <a:r>
              <a:rPr lang="en-US" dirty="0">
                <a:solidFill>
                  <a:srgbClr val="0070C0"/>
                </a:solidFill>
              </a:rPr>
              <a:t>Adjustment Strategies</a:t>
            </a:r>
          </a:p>
          <a:p>
            <a:pPr marL="0" indent="0">
              <a:buNone/>
            </a:pPr>
            <a:endParaRPr lang="en-US" dirty="0" smtClean="0"/>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11-15</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41701035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graphicFrame>
        <p:nvGraphicFramePr>
          <p:cNvPr id="5" name="Diagram 4"/>
          <p:cNvGraphicFramePr/>
          <p:nvPr>
            <p:extLst>
              <p:ext uri="{D42A27DB-BD31-4B8C-83A1-F6EECF244321}">
                <p14:modId xmlns:p14="http://schemas.microsoft.com/office/powerpoint/2010/main" val="2416479592"/>
              </p:ext>
            </p:extLst>
          </p:nvPr>
        </p:nvGraphicFramePr>
        <p:xfrm>
          <a:off x="997385" y="1147697"/>
          <a:ext cx="7733256" cy="4562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4" name="TextBox 3"/>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11-16</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40962455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6" name="TextBox 5"/>
          <p:cNvSpPr txBox="1"/>
          <p:nvPr/>
        </p:nvSpPr>
        <p:spPr>
          <a:xfrm>
            <a:off x="926927" y="789140"/>
            <a:ext cx="7327726" cy="584775"/>
          </a:xfrm>
          <a:prstGeom prst="rect">
            <a:avLst/>
          </a:prstGeom>
          <a:noFill/>
        </p:spPr>
        <p:txBody>
          <a:bodyPr wrap="square" rtlCol="0" anchor="b">
            <a:spAutoFit/>
          </a:bodyPr>
          <a:lstStyle/>
          <a:p>
            <a:pPr algn="ctr"/>
            <a:r>
              <a:rPr lang="en-US" sz="3200" b="1" dirty="0" smtClean="0">
                <a:solidFill>
                  <a:schemeClr val="accent2"/>
                </a:solidFill>
              </a:rPr>
              <a:t>Discount and Allowance Pricing</a:t>
            </a:r>
            <a:endParaRPr lang="en-US" sz="3200" dirty="0">
              <a:solidFill>
                <a:schemeClr val="accent2"/>
              </a:solidFill>
            </a:endParaRPr>
          </a:p>
        </p:txBody>
      </p:sp>
      <p:sp>
        <p:nvSpPr>
          <p:cNvPr id="35842" name="Rectangle 3"/>
          <p:cNvSpPr>
            <a:spLocks noGrp="1" noChangeArrowheads="1"/>
          </p:cNvSpPr>
          <p:nvPr>
            <p:ph idx="1"/>
          </p:nvPr>
        </p:nvSpPr>
        <p:spPr>
          <a:xfrm>
            <a:off x="242047" y="2086536"/>
            <a:ext cx="8659906" cy="3086100"/>
          </a:xfrm>
        </p:spPr>
        <p:txBody>
          <a:bodyPr>
            <a:normAutofit/>
          </a:bodyPr>
          <a:lstStyle/>
          <a:p>
            <a:pPr marL="400050" indent="-400050">
              <a:buNone/>
            </a:pPr>
            <a:r>
              <a:rPr lang="en-US" sz="3200" b="1" dirty="0" smtClean="0"/>
              <a:t>Discount and allowance pricing</a:t>
            </a:r>
            <a:r>
              <a:rPr lang="en-US" sz="3200" dirty="0" smtClean="0"/>
              <a:t> reduces prices to reward customer responses such as making volume purchases, paying early, or promoting the product</a:t>
            </a:r>
            <a:r>
              <a:rPr lang="en-US" dirty="0" smtClean="0"/>
              <a:t>.</a:t>
            </a:r>
          </a:p>
          <a:p>
            <a:pPr marL="0" indent="0">
              <a:buNone/>
            </a:pPr>
            <a:endParaRPr lang="en-US" dirty="0" smtClean="0"/>
          </a:p>
          <a:p>
            <a:pPr marL="400050" indent="-400050">
              <a:buNone/>
            </a:pPr>
            <a:endParaRPr lang="en-US" dirty="0" smtClean="0"/>
          </a:p>
        </p:txBody>
      </p:sp>
      <p:sp>
        <p:nvSpPr>
          <p:cNvPr id="9" name="TextBox 8"/>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11-17</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9543693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7" name="TextBox 6"/>
          <p:cNvSpPr txBox="1"/>
          <p:nvPr/>
        </p:nvSpPr>
        <p:spPr>
          <a:xfrm>
            <a:off x="926927" y="789140"/>
            <a:ext cx="7327726" cy="584775"/>
          </a:xfrm>
          <a:prstGeom prst="rect">
            <a:avLst/>
          </a:prstGeom>
          <a:noFill/>
        </p:spPr>
        <p:txBody>
          <a:bodyPr wrap="square" rtlCol="0" anchor="b">
            <a:spAutoFit/>
          </a:bodyPr>
          <a:lstStyle/>
          <a:p>
            <a:pPr algn="ctr"/>
            <a:r>
              <a:rPr lang="en-US" sz="3200" b="1" dirty="0" smtClean="0">
                <a:solidFill>
                  <a:schemeClr val="accent2"/>
                </a:solidFill>
              </a:rPr>
              <a:t>Segmented Pricing</a:t>
            </a:r>
            <a:endParaRPr lang="en-US" sz="3200" dirty="0">
              <a:solidFill>
                <a:schemeClr val="accent2"/>
              </a:solidFill>
            </a:endParaRPr>
          </a:p>
        </p:txBody>
      </p:sp>
      <p:sp>
        <p:nvSpPr>
          <p:cNvPr id="37890" name="Rectangle 3"/>
          <p:cNvSpPr>
            <a:spLocks noGrp="1" noChangeArrowheads="1"/>
          </p:cNvSpPr>
          <p:nvPr>
            <p:ph idx="1"/>
          </p:nvPr>
        </p:nvSpPr>
        <p:spPr>
          <a:xfrm>
            <a:off x="861947" y="1613647"/>
            <a:ext cx="3543300" cy="4518211"/>
          </a:xfrm>
        </p:spPr>
        <p:txBody>
          <a:bodyPr>
            <a:noAutofit/>
          </a:bodyPr>
          <a:lstStyle/>
          <a:p>
            <a:pPr marL="400050" indent="-400050">
              <a:buNone/>
            </a:pPr>
            <a:r>
              <a:rPr lang="en-US" b="1" dirty="0" smtClean="0"/>
              <a:t>Segmented pricing</a:t>
            </a:r>
            <a:r>
              <a:rPr lang="en-US" dirty="0" smtClean="0"/>
              <a:t> involves selling </a:t>
            </a:r>
            <a:r>
              <a:rPr lang="en-US" dirty="0"/>
              <a:t>a product or service at two or more prices, where the difference in prices is not based on differences in costs.</a:t>
            </a:r>
          </a:p>
          <a:p>
            <a:pPr marL="400050" indent="-400050">
              <a:buNone/>
            </a:pPr>
            <a:endParaRPr lang="en-US" dirty="0" smtClean="0"/>
          </a:p>
          <a:p>
            <a:pPr marL="400050" indent="-400050">
              <a:buNone/>
            </a:pPr>
            <a:endParaRPr lang="en-US" dirty="0" smtClean="0"/>
          </a:p>
          <a:p>
            <a:pPr marL="400050" indent="-400050">
              <a:buNone/>
            </a:pPr>
            <a:endParaRPr lang="en-US" dirty="0" smtClean="0"/>
          </a:p>
        </p:txBody>
      </p:sp>
      <p:pic>
        <p:nvPicPr>
          <p:cNvPr id="2" name="Picture 1" descr="airline passenger pic" title="airline passenger p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956" y="1988484"/>
            <a:ext cx="3571875" cy="2343150"/>
          </a:xfrm>
          <a:prstGeom prst="rect">
            <a:avLst/>
          </a:prstGeom>
        </p:spPr>
      </p:pic>
      <p:sp>
        <p:nvSpPr>
          <p:cNvPr id="9" name="TextBox 8"/>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11-18</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3376190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7" name="TextBox 6"/>
          <p:cNvSpPr txBox="1"/>
          <p:nvPr/>
        </p:nvSpPr>
        <p:spPr>
          <a:xfrm>
            <a:off x="908137" y="1143991"/>
            <a:ext cx="7327726" cy="584775"/>
          </a:xfrm>
          <a:prstGeom prst="rect">
            <a:avLst/>
          </a:prstGeom>
          <a:noFill/>
        </p:spPr>
        <p:txBody>
          <a:bodyPr wrap="square" rtlCol="0" anchor="b">
            <a:spAutoFit/>
          </a:bodyPr>
          <a:lstStyle/>
          <a:p>
            <a:pPr algn="ctr"/>
            <a:r>
              <a:rPr lang="en-US" sz="3200" b="1" dirty="0" smtClean="0">
                <a:solidFill>
                  <a:schemeClr val="accent2"/>
                </a:solidFill>
              </a:rPr>
              <a:t>Segmented Pricing</a:t>
            </a:r>
            <a:endParaRPr lang="en-US" sz="3200" dirty="0">
              <a:solidFill>
                <a:schemeClr val="accent2"/>
              </a:solidFill>
            </a:endParaRPr>
          </a:p>
        </p:txBody>
      </p:sp>
      <p:sp>
        <p:nvSpPr>
          <p:cNvPr id="39938" name="Rectangle 3"/>
          <p:cNvSpPr>
            <a:spLocks noGrp="1" noChangeArrowheads="1"/>
          </p:cNvSpPr>
          <p:nvPr>
            <p:ph idx="1"/>
          </p:nvPr>
        </p:nvSpPr>
        <p:spPr>
          <a:xfrm>
            <a:off x="1885950" y="2286000"/>
            <a:ext cx="5372100" cy="3143250"/>
          </a:xfrm>
        </p:spPr>
        <p:txBody>
          <a:bodyPr>
            <a:normAutofit/>
          </a:bodyPr>
          <a:lstStyle/>
          <a:p>
            <a:r>
              <a:rPr lang="en-US" sz="3200" dirty="0" smtClean="0"/>
              <a:t>Customer-segment pricing</a:t>
            </a:r>
          </a:p>
          <a:p>
            <a:r>
              <a:rPr lang="en-US" sz="3200" dirty="0" smtClean="0"/>
              <a:t>Product-form pricing</a:t>
            </a:r>
          </a:p>
          <a:p>
            <a:r>
              <a:rPr lang="en-US" sz="3200" dirty="0" smtClean="0"/>
              <a:t>Location-based pricing</a:t>
            </a:r>
          </a:p>
          <a:p>
            <a:r>
              <a:rPr lang="en-US" sz="3200" dirty="0" smtClean="0"/>
              <a:t>Time-based pricing</a:t>
            </a:r>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11-19</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8896907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8156"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6" name="TextBox 5"/>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11-2</a:t>
            </a:r>
            <a:endParaRPr lang="en-US" sz="1200" dirty="0">
              <a:solidFill>
                <a:prstClr val="black"/>
              </a:solidFill>
              <a:latin typeface="Calibri" panose="020F0502020204030204"/>
              <a:ea typeface="+mn-ea"/>
            </a:endParaRPr>
          </a:p>
        </p:txBody>
      </p:sp>
      <p:pic>
        <p:nvPicPr>
          <p:cNvPr id="2" name="Picture 1"/>
          <p:cNvPicPr>
            <a:picLocks noChangeAspect="1"/>
          </p:cNvPicPr>
          <p:nvPr/>
        </p:nvPicPr>
        <p:blipFill>
          <a:blip r:embed="rId3"/>
          <a:stretch>
            <a:fillRect/>
          </a:stretch>
        </p:blipFill>
        <p:spPr>
          <a:xfrm>
            <a:off x="2365381" y="752544"/>
            <a:ext cx="4408990" cy="5538932"/>
          </a:xfrm>
          <a:prstGeom prst="rect">
            <a:avLst/>
          </a:prstGeom>
        </p:spPr>
      </p:pic>
    </p:spTree>
    <p:extLst>
      <p:ext uri="{BB962C8B-B14F-4D97-AF65-F5344CB8AC3E}">
        <p14:creationId xmlns:p14="http://schemas.microsoft.com/office/powerpoint/2010/main" val="1920101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9" name="TextBox 8"/>
          <p:cNvSpPr txBox="1"/>
          <p:nvPr/>
        </p:nvSpPr>
        <p:spPr>
          <a:xfrm>
            <a:off x="908137" y="1124420"/>
            <a:ext cx="7327726" cy="584775"/>
          </a:xfrm>
          <a:prstGeom prst="rect">
            <a:avLst/>
          </a:prstGeom>
          <a:noFill/>
        </p:spPr>
        <p:txBody>
          <a:bodyPr wrap="square" rtlCol="0" anchor="b">
            <a:spAutoFit/>
          </a:bodyPr>
          <a:lstStyle/>
          <a:p>
            <a:pPr algn="ctr"/>
            <a:r>
              <a:rPr lang="en-US" sz="3200" b="1" dirty="0" smtClean="0">
                <a:solidFill>
                  <a:schemeClr val="accent2"/>
                </a:solidFill>
              </a:rPr>
              <a:t>Segmented Pricing</a:t>
            </a:r>
            <a:endParaRPr lang="en-US" sz="3200" dirty="0">
              <a:solidFill>
                <a:schemeClr val="accent2"/>
              </a:solidFill>
            </a:endParaRPr>
          </a:p>
        </p:txBody>
      </p:sp>
      <p:sp>
        <p:nvSpPr>
          <p:cNvPr id="39938" name="Rectangle 3"/>
          <p:cNvSpPr>
            <a:spLocks noGrp="1" noChangeArrowheads="1"/>
          </p:cNvSpPr>
          <p:nvPr>
            <p:ph idx="1"/>
          </p:nvPr>
        </p:nvSpPr>
        <p:spPr>
          <a:xfrm>
            <a:off x="275573" y="2171700"/>
            <a:ext cx="8642959" cy="3143250"/>
          </a:xfrm>
        </p:spPr>
        <p:txBody>
          <a:bodyPr>
            <a:noAutofit/>
          </a:bodyPr>
          <a:lstStyle/>
          <a:p>
            <a:pPr>
              <a:buFontTx/>
              <a:buNone/>
            </a:pPr>
            <a:r>
              <a:rPr lang="en-US" b="1" dirty="0" smtClean="0"/>
              <a:t>For </a:t>
            </a:r>
            <a:r>
              <a:rPr lang="en-US" b="1" dirty="0"/>
              <a:t>s</a:t>
            </a:r>
            <a:r>
              <a:rPr lang="en-US" b="1" dirty="0" smtClean="0"/>
              <a:t>egmented pricing to be effective:</a:t>
            </a:r>
          </a:p>
          <a:p>
            <a:pPr lvl="1"/>
            <a:r>
              <a:rPr lang="en-US" sz="2800" dirty="0" smtClean="0"/>
              <a:t>Market must be </a:t>
            </a:r>
            <a:r>
              <a:rPr lang="en-US" sz="2800" dirty="0" err="1" smtClean="0"/>
              <a:t>segmentable</a:t>
            </a:r>
            <a:endParaRPr lang="en-US" sz="2800" dirty="0" smtClean="0"/>
          </a:p>
          <a:p>
            <a:pPr lvl="1"/>
            <a:r>
              <a:rPr lang="en-US" sz="2800" dirty="0" smtClean="0"/>
              <a:t>Segments must show different degrees of demand</a:t>
            </a:r>
          </a:p>
          <a:p>
            <a:pPr lvl="1"/>
            <a:r>
              <a:rPr lang="en-US" sz="2800" dirty="0" smtClean="0"/>
              <a:t>Costs of segmenting cannot exceed the extra revenue  </a:t>
            </a:r>
          </a:p>
          <a:p>
            <a:pPr lvl="1"/>
            <a:r>
              <a:rPr lang="en-US" sz="2800" dirty="0" smtClean="0"/>
              <a:t>Must be legal</a:t>
            </a:r>
          </a:p>
        </p:txBody>
      </p:sp>
      <p:sp>
        <p:nvSpPr>
          <p:cNvPr id="7" name="TextBox 6"/>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11-20</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401218501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6" name="TextBox 5"/>
          <p:cNvSpPr txBox="1"/>
          <p:nvPr/>
        </p:nvSpPr>
        <p:spPr>
          <a:xfrm>
            <a:off x="926927" y="789140"/>
            <a:ext cx="7327726" cy="584775"/>
          </a:xfrm>
          <a:prstGeom prst="rect">
            <a:avLst/>
          </a:prstGeom>
          <a:noFill/>
        </p:spPr>
        <p:txBody>
          <a:bodyPr wrap="square" rtlCol="0" anchor="b">
            <a:spAutoFit/>
          </a:bodyPr>
          <a:lstStyle/>
          <a:p>
            <a:pPr algn="ctr"/>
            <a:r>
              <a:rPr lang="en-US" sz="3200" b="1" dirty="0" smtClean="0">
                <a:solidFill>
                  <a:schemeClr val="accent2"/>
                </a:solidFill>
              </a:rPr>
              <a:t>Psychological Pricing</a:t>
            </a:r>
            <a:endParaRPr lang="en-US" sz="3200" dirty="0">
              <a:solidFill>
                <a:schemeClr val="accent2"/>
              </a:solidFill>
            </a:endParaRPr>
          </a:p>
        </p:txBody>
      </p:sp>
      <p:sp>
        <p:nvSpPr>
          <p:cNvPr id="41986" name="Rectangle 3"/>
          <p:cNvSpPr>
            <a:spLocks noGrp="1" noChangeArrowheads="1"/>
          </p:cNvSpPr>
          <p:nvPr>
            <p:ph idx="1"/>
          </p:nvPr>
        </p:nvSpPr>
        <p:spPr>
          <a:xfrm>
            <a:off x="475989" y="1885950"/>
            <a:ext cx="8242125" cy="3371850"/>
          </a:xfrm>
        </p:spPr>
        <p:txBody>
          <a:bodyPr>
            <a:normAutofit/>
          </a:bodyPr>
          <a:lstStyle/>
          <a:p>
            <a:pPr marL="400050" indent="-400050">
              <a:buNone/>
            </a:pPr>
            <a:r>
              <a:rPr lang="en-US" b="1" dirty="0" smtClean="0"/>
              <a:t>Psychological pricing</a:t>
            </a:r>
            <a:r>
              <a:rPr lang="en-US" dirty="0" smtClean="0"/>
              <a:t> considers </a:t>
            </a:r>
            <a:r>
              <a:rPr lang="en-US" dirty="0"/>
              <a:t>the psychology of prices and not simply the economics; the price is used to say something about the product</a:t>
            </a:r>
            <a:r>
              <a:rPr lang="en-US" dirty="0" smtClean="0"/>
              <a:t>.</a:t>
            </a:r>
          </a:p>
          <a:p>
            <a:pPr marL="400050" indent="-400050">
              <a:buNone/>
            </a:pPr>
            <a:endParaRPr lang="en-US" dirty="0" smtClean="0"/>
          </a:p>
          <a:p>
            <a:pPr marL="400050" indent="-400050">
              <a:buNone/>
            </a:pPr>
            <a:r>
              <a:rPr lang="en-US" b="1" dirty="0" smtClean="0"/>
              <a:t>Reference prices </a:t>
            </a:r>
            <a:r>
              <a:rPr lang="en-US" dirty="0" smtClean="0"/>
              <a:t>are prices </a:t>
            </a:r>
            <a:r>
              <a:rPr lang="en-US" dirty="0"/>
              <a:t>that buyers carry in their minds and refer to when they look at a given </a:t>
            </a:r>
            <a:r>
              <a:rPr lang="en-US" dirty="0" smtClean="0"/>
              <a:t>product.</a:t>
            </a:r>
            <a:endParaRPr lang="en-US" sz="2400" dirty="0"/>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11-21</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6413736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7" name="TextBox 6"/>
          <p:cNvSpPr txBox="1"/>
          <p:nvPr/>
        </p:nvSpPr>
        <p:spPr>
          <a:xfrm>
            <a:off x="926927" y="789140"/>
            <a:ext cx="7327726" cy="584775"/>
          </a:xfrm>
          <a:prstGeom prst="rect">
            <a:avLst/>
          </a:prstGeom>
          <a:noFill/>
        </p:spPr>
        <p:txBody>
          <a:bodyPr wrap="square" rtlCol="0" anchor="b">
            <a:spAutoFit/>
          </a:bodyPr>
          <a:lstStyle/>
          <a:p>
            <a:pPr algn="ctr"/>
            <a:r>
              <a:rPr lang="en-US" sz="3200" b="1" dirty="0" smtClean="0">
                <a:solidFill>
                  <a:schemeClr val="accent2"/>
                </a:solidFill>
              </a:rPr>
              <a:t>Promotional Pricing</a:t>
            </a:r>
            <a:endParaRPr lang="en-US" sz="3200" dirty="0">
              <a:solidFill>
                <a:schemeClr val="accent2"/>
              </a:solidFill>
            </a:endParaRPr>
          </a:p>
        </p:txBody>
      </p:sp>
      <p:sp>
        <p:nvSpPr>
          <p:cNvPr id="44034" name="Content Placeholder 6"/>
          <p:cNvSpPr>
            <a:spLocks noGrp="1"/>
          </p:cNvSpPr>
          <p:nvPr>
            <p:ph idx="1"/>
          </p:nvPr>
        </p:nvSpPr>
        <p:spPr>
          <a:xfrm>
            <a:off x="175364" y="2105025"/>
            <a:ext cx="4008329" cy="3257550"/>
          </a:xfrm>
        </p:spPr>
        <p:txBody>
          <a:bodyPr>
            <a:normAutofit/>
          </a:bodyPr>
          <a:lstStyle/>
          <a:p>
            <a:pPr marL="225425" indent="-225425">
              <a:buNone/>
            </a:pPr>
            <a:r>
              <a:rPr lang="en-US" b="1" dirty="0" smtClean="0"/>
              <a:t>Promotional pricing </a:t>
            </a:r>
            <a:r>
              <a:rPr lang="en-US" dirty="0" smtClean="0"/>
              <a:t>is temporarily </a:t>
            </a:r>
            <a:r>
              <a:rPr lang="en-US" dirty="0"/>
              <a:t>pricing products below the list price, and sometimes even below cost, to increase short-run sales.</a:t>
            </a:r>
          </a:p>
          <a:p>
            <a:pPr marL="0" indent="0">
              <a:buNone/>
            </a:pPr>
            <a:endParaRPr lang="en-US" dirty="0"/>
          </a:p>
        </p:txBody>
      </p:sp>
      <p:pic>
        <p:nvPicPr>
          <p:cNvPr id="2" name="Picture 1" descr="t mobile pic" title="t mobile p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407" y="2105025"/>
            <a:ext cx="3581400" cy="2819400"/>
          </a:xfrm>
          <a:prstGeom prst="rect">
            <a:avLst/>
          </a:prstGeom>
        </p:spPr>
      </p:pic>
      <p:sp>
        <p:nvSpPr>
          <p:cNvPr id="9" name="TextBox 8"/>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11-22</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4688457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2" name="TextBox 1"/>
          <p:cNvSpPr txBox="1"/>
          <p:nvPr/>
        </p:nvSpPr>
        <p:spPr>
          <a:xfrm>
            <a:off x="926927" y="789140"/>
            <a:ext cx="7327726" cy="584775"/>
          </a:xfrm>
          <a:prstGeom prst="rect">
            <a:avLst/>
          </a:prstGeom>
          <a:noFill/>
        </p:spPr>
        <p:txBody>
          <a:bodyPr wrap="square" rtlCol="0" anchor="b">
            <a:spAutoFit/>
          </a:bodyPr>
          <a:lstStyle/>
          <a:p>
            <a:pPr algn="ctr"/>
            <a:r>
              <a:rPr lang="en-US" sz="3200" b="1" dirty="0">
                <a:solidFill>
                  <a:schemeClr val="accent2"/>
                </a:solidFill>
              </a:rPr>
              <a:t>Geographical </a:t>
            </a:r>
            <a:r>
              <a:rPr lang="en-US" sz="3200" b="1" dirty="0" smtClean="0">
                <a:solidFill>
                  <a:schemeClr val="accent2"/>
                </a:solidFill>
              </a:rPr>
              <a:t>Pricing</a:t>
            </a:r>
            <a:endParaRPr lang="en-US" sz="3200" dirty="0">
              <a:solidFill>
                <a:schemeClr val="accent2"/>
              </a:solidFill>
            </a:endParaRPr>
          </a:p>
        </p:txBody>
      </p:sp>
      <p:sp>
        <p:nvSpPr>
          <p:cNvPr id="48130" name="Rectangle 3"/>
          <p:cNvSpPr>
            <a:spLocks noGrp="1" noChangeArrowheads="1"/>
          </p:cNvSpPr>
          <p:nvPr>
            <p:ph idx="1"/>
          </p:nvPr>
        </p:nvSpPr>
        <p:spPr>
          <a:xfrm>
            <a:off x="469726" y="2079320"/>
            <a:ext cx="8204547" cy="3519813"/>
          </a:xfrm>
        </p:spPr>
        <p:txBody>
          <a:bodyPr>
            <a:noAutofit/>
          </a:bodyPr>
          <a:lstStyle/>
          <a:p>
            <a:pPr>
              <a:buFontTx/>
              <a:buNone/>
            </a:pPr>
            <a:r>
              <a:rPr lang="en-US" b="1" dirty="0" smtClean="0"/>
              <a:t>Geographical pricing </a:t>
            </a:r>
            <a:r>
              <a:rPr lang="en-US" dirty="0" smtClean="0"/>
              <a:t>is used for customers in different parts of the country or the world.</a:t>
            </a:r>
          </a:p>
          <a:p>
            <a:pPr lvl="2"/>
            <a:r>
              <a:rPr lang="en-US" sz="2800" dirty="0" smtClean="0"/>
              <a:t>FOB-origin pricing</a:t>
            </a:r>
          </a:p>
          <a:p>
            <a:pPr lvl="2"/>
            <a:r>
              <a:rPr lang="en-US" sz="2800" dirty="0" smtClean="0"/>
              <a:t>Uniform-delivered pricing</a:t>
            </a:r>
          </a:p>
          <a:p>
            <a:pPr lvl="2"/>
            <a:r>
              <a:rPr lang="en-US" sz="2800" dirty="0" smtClean="0"/>
              <a:t>Zone pricing</a:t>
            </a:r>
          </a:p>
          <a:p>
            <a:pPr lvl="2"/>
            <a:r>
              <a:rPr lang="en-US" sz="2800" dirty="0" smtClean="0"/>
              <a:t>Basing-point pricing</a:t>
            </a:r>
          </a:p>
          <a:p>
            <a:pPr lvl="2"/>
            <a:r>
              <a:rPr lang="en-US" sz="2800" dirty="0" smtClean="0"/>
              <a:t>Freight-absorption pricing</a:t>
            </a:r>
          </a:p>
          <a:p>
            <a:endParaRPr lang="en-US" dirty="0" smtClean="0"/>
          </a:p>
        </p:txBody>
      </p:sp>
      <p:sp>
        <p:nvSpPr>
          <p:cNvPr id="7" name="TextBox 6"/>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11-23</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3449849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6" name="TextBox 5"/>
          <p:cNvSpPr txBox="1"/>
          <p:nvPr/>
        </p:nvSpPr>
        <p:spPr>
          <a:xfrm>
            <a:off x="926927" y="789140"/>
            <a:ext cx="7327726" cy="584775"/>
          </a:xfrm>
          <a:prstGeom prst="rect">
            <a:avLst/>
          </a:prstGeom>
          <a:noFill/>
        </p:spPr>
        <p:txBody>
          <a:bodyPr wrap="square" rtlCol="0" anchor="b">
            <a:spAutoFit/>
          </a:bodyPr>
          <a:lstStyle/>
          <a:p>
            <a:pPr algn="ctr"/>
            <a:r>
              <a:rPr lang="en-US" sz="3200" b="1" dirty="0">
                <a:solidFill>
                  <a:schemeClr val="accent2"/>
                </a:solidFill>
              </a:rPr>
              <a:t>Geographical </a:t>
            </a:r>
            <a:r>
              <a:rPr lang="en-US" sz="3200" b="1" dirty="0" smtClean="0">
                <a:solidFill>
                  <a:schemeClr val="accent2"/>
                </a:solidFill>
              </a:rPr>
              <a:t>Pricing</a:t>
            </a:r>
            <a:endParaRPr lang="en-US" sz="3200" dirty="0">
              <a:solidFill>
                <a:schemeClr val="accent2"/>
              </a:solidFill>
            </a:endParaRPr>
          </a:p>
        </p:txBody>
      </p:sp>
      <p:sp>
        <p:nvSpPr>
          <p:cNvPr id="50178" name="Rectangle 3"/>
          <p:cNvSpPr>
            <a:spLocks noGrp="1" noChangeArrowheads="1"/>
          </p:cNvSpPr>
          <p:nvPr>
            <p:ph idx="1"/>
          </p:nvPr>
        </p:nvSpPr>
        <p:spPr>
          <a:xfrm>
            <a:off x="475989" y="2228849"/>
            <a:ext cx="8217074" cy="3871325"/>
          </a:xfrm>
        </p:spPr>
        <p:txBody>
          <a:bodyPr>
            <a:noAutofit/>
          </a:bodyPr>
          <a:lstStyle/>
          <a:p>
            <a:pPr marL="225425" indent="-225425">
              <a:buNone/>
            </a:pPr>
            <a:r>
              <a:rPr lang="en-US" b="1" dirty="0" smtClean="0"/>
              <a:t>FOB-origin (free on board) pricing</a:t>
            </a:r>
            <a:r>
              <a:rPr lang="en-US" dirty="0" smtClean="0"/>
              <a:t> is a </a:t>
            </a:r>
            <a:r>
              <a:rPr lang="en-US" dirty="0"/>
              <a:t>geographical pricing strategy in which goods are placed free on board a carrier; the customer pays the freight from the factory to the destination.</a:t>
            </a:r>
          </a:p>
          <a:p>
            <a:pPr marL="0" indent="0">
              <a:buNone/>
            </a:pPr>
            <a:endParaRPr lang="en-US" dirty="0" smtClean="0"/>
          </a:p>
          <a:p>
            <a:pPr marL="225425" indent="-225425">
              <a:buNone/>
            </a:pPr>
            <a:r>
              <a:rPr lang="en-US" b="1" dirty="0" smtClean="0"/>
              <a:t>Uniform-delivered pricing</a:t>
            </a:r>
            <a:r>
              <a:rPr lang="en-US" dirty="0" smtClean="0"/>
              <a:t> is a </a:t>
            </a:r>
            <a:r>
              <a:rPr lang="en-US" dirty="0"/>
              <a:t>geographical pricing strategy in which the company charges the same price plus freight to all customers, regardless of their location.</a:t>
            </a:r>
          </a:p>
          <a:p>
            <a:pPr marL="400050" indent="-400050">
              <a:buNone/>
            </a:pPr>
            <a:endParaRPr lang="en-US" dirty="0" smtClean="0"/>
          </a:p>
          <a:p>
            <a:pPr marL="400050" indent="-400050">
              <a:buNone/>
            </a:pPr>
            <a:endParaRPr lang="en-US" dirty="0" smtClean="0"/>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11-24</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23418399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6" name="TextBox 5"/>
          <p:cNvSpPr txBox="1"/>
          <p:nvPr/>
        </p:nvSpPr>
        <p:spPr>
          <a:xfrm>
            <a:off x="926927" y="789140"/>
            <a:ext cx="7327726" cy="584775"/>
          </a:xfrm>
          <a:prstGeom prst="rect">
            <a:avLst/>
          </a:prstGeom>
          <a:noFill/>
        </p:spPr>
        <p:txBody>
          <a:bodyPr wrap="square" rtlCol="0" anchor="b">
            <a:spAutoFit/>
          </a:bodyPr>
          <a:lstStyle/>
          <a:p>
            <a:pPr algn="ctr"/>
            <a:r>
              <a:rPr lang="en-US" sz="3200" b="1" dirty="0">
                <a:solidFill>
                  <a:schemeClr val="accent2"/>
                </a:solidFill>
              </a:rPr>
              <a:t>Geographical </a:t>
            </a:r>
            <a:r>
              <a:rPr lang="en-US" sz="3200" b="1" dirty="0" smtClean="0">
                <a:solidFill>
                  <a:schemeClr val="accent2"/>
                </a:solidFill>
              </a:rPr>
              <a:t>Pricing</a:t>
            </a:r>
            <a:endParaRPr lang="en-US" sz="3200" dirty="0">
              <a:solidFill>
                <a:schemeClr val="accent2"/>
              </a:solidFill>
            </a:endParaRPr>
          </a:p>
        </p:txBody>
      </p:sp>
      <p:sp>
        <p:nvSpPr>
          <p:cNvPr id="52226" name="Rectangle 3"/>
          <p:cNvSpPr>
            <a:spLocks noGrp="1" noChangeArrowheads="1"/>
          </p:cNvSpPr>
          <p:nvPr>
            <p:ph idx="1"/>
          </p:nvPr>
        </p:nvSpPr>
        <p:spPr>
          <a:xfrm>
            <a:off x="444674" y="2286000"/>
            <a:ext cx="8254652" cy="3200400"/>
          </a:xfrm>
        </p:spPr>
        <p:txBody>
          <a:bodyPr>
            <a:normAutofit/>
          </a:bodyPr>
          <a:lstStyle/>
          <a:p>
            <a:pPr marL="225425" indent="-225425">
              <a:buNone/>
            </a:pPr>
            <a:r>
              <a:rPr lang="en-US" b="1" dirty="0"/>
              <a:t>Zone pricing</a:t>
            </a:r>
            <a:r>
              <a:rPr lang="en-US" dirty="0"/>
              <a:t> </a:t>
            </a:r>
            <a:r>
              <a:rPr lang="en-US" dirty="0" smtClean="0"/>
              <a:t>is a strategy in which </a:t>
            </a:r>
            <a:r>
              <a:rPr lang="en-US" dirty="0"/>
              <a:t>the company sets up two or more zones where customers within a given zone </a:t>
            </a:r>
            <a:r>
              <a:rPr lang="en-US" dirty="0" smtClean="0"/>
              <a:t>pay the same price.</a:t>
            </a:r>
          </a:p>
          <a:p>
            <a:pPr marL="0" indent="0">
              <a:buNone/>
            </a:pPr>
            <a:endParaRPr lang="en-US" dirty="0"/>
          </a:p>
          <a:p>
            <a:pPr marL="225425" indent="-225425">
              <a:buNone/>
            </a:pPr>
            <a:r>
              <a:rPr lang="en-US" b="1" dirty="0"/>
              <a:t>Basing-point pricing</a:t>
            </a:r>
            <a:r>
              <a:rPr lang="en-US" dirty="0"/>
              <a:t> means that a seller selects a given city as a “basing point” and charges all customers the freight cost </a:t>
            </a:r>
            <a:r>
              <a:rPr lang="en-US" dirty="0" smtClean="0"/>
              <a:t>from that city  </a:t>
            </a:r>
            <a:r>
              <a:rPr lang="en-US" dirty="0"/>
              <a:t>to the </a:t>
            </a:r>
            <a:r>
              <a:rPr lang="en-US" dirty="0" smtClean="0"/>
              <a:t>customer.</a:t>
            </a:r>
            <a:endParaRPr lang="en-US" dirty="0"/>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11-25</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426134728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6" name="TextBox 5"/>
          <p:cNvSpPr txBox="1"/>
          <p:nvPr/>
        </p:nvSpPr>
        <p:spPr>
          <a:xfrm>
            <a:off x="926927" y="789140"/>
            <a:ext cx="7327726" cy="584775"/>
          </a:xfrm>
          <a:prstGeom prst="rect">
            <a:avLst/>
          </a:prstGeom>
          <a:noFill/>
        </p:spPr>
        <p:txBody>
          <a:bodyPr wrap="square" rtlCol="0" anchor="b">
            <a:spAutoFit/>
          </a:bodyPr>
          <a:lstStyle/>
          <a:p>
            <a:pPr algn="ctr"/>
            <a:r>
              <a:rPr lang="en-US" sz="3200" b="1" dirty="0">
                <a:solidFill>
                  <a:schemeClr val="accent2"/>
                </a:solidFill>
              </a:rPr>
              <a:t>Geographical </a:t>
            </a:r>
            <a:r>
              <a:rPr lang="en-US" sz="3200" b="1" dirty="0" smtClean="0">
                <a:solidFill>
                  <a:schemeClr val="accent2"/>
                </a:solidFill>
              </a:rPr>
              <a:t>Pricing</a:t>
            </a:r>
            <a:endParaRPr lang="en-US" sz="3200" dirty="0">
              <a:solidFill>
                <a:schemeClr val="accent2"/>
              </a:solidFill>
            </a:endParaRPr>
          </a:p>
        </p:txBody>
      </p:sp>
      <p:sp>
        <p:nvSpPr>
          <p:cNvPr id="54274" name="Rectangle 3"/>
          <p:cNvSpPr>
            <a:spLocks noGrp="1" noChangeArrowheads="1"/>
          </p:cNvSpPr>
          <p:nvPr>
            <p:ph idx="1"/>
          </p:nvPr>
        </p:nvSpPr>
        <p:spPr>
          <a:xfrm>
            <a:off x="647440" y="2063619"/>
            <a:ext cx="7886700" cy="4351338"/>
          </a:xfrm>
        </p:spPr>
        <p:txBody>
          <a:bodyPr/>
          <a:lstStyle/>
          <a:p>
            <a:pPr marL="400050" indent="-400050" algn="ctr">
              <a:buNone/>
            </a:pPr>
            <a:endParaRPr lang="en-US" dirty="0" smtClean="0">
              <a:solidFill>
                <a:srgbClr val="1A643E"/>
              </a:solidFill>
            </a:endParaRPr>
          </a:p>
          <a:p>
            <a:pPr marL="225425" indent="-225425">
              <a:buNone/>
            </a:pPr>
            <a:r>
              <a:rPr lang="en-US" sz="3200" b="1" dirty="0" smtClean="0"/>
              <a:t>Freight-absorption pricing</a:t>
            </a:r>
            <a:r>
              <a:rPr lang="en-US" sz="3200" dirty="0" smtClean="0"/>
              <a:t> is a strategy in which the seller absorbs all or part of the freight charges in order to get the desired business.</a:t>
            </a:r>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7" name="TextBox 6"/>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11-26</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7543247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7" name="TextBox 6"/>
          <p:cNvSpPr txBox="1"/>
          <p:nvPr/>
        </p:nvSpPr>
        <p:spPr>
          <a:xfrm>
            <a:off x="926927" y="789140"/>
            <a:ext cx="7327726" cy="584775"/>
          </a:xfrm>
          <a:prstGeom prst="rect">
            <a:avLst/>
          </a:prstGeom>
          <a:noFill/>
        </p:spPr>
        <p:txBody>
          <a:bodyPr wrap="square" rtlCol="0" anchor="b">
            <a:spAutoFit/>
          </a:bodyPr>
          <a:lstStyle/>
          <a:p>
            <a:pPr algn="ctr"/>
            <a:r>
              <a:rPr lang="en-US" sz="3200" b="1" dirty="0">
                <a:solidFill>
                  <a:schemeClr val="accent2"/>
                </a:solidFill>
              </a:rPr>
              <a:t>Dynamic and Internet Pricing</a:t>
            </a:r>
          </a:p>
        </p:txBody>
      </p:sp>
      <p:sp>
        <p:nvSpPr>
          <p:cNvPr id="56322" name="Content Placeholder 4"/>
          <p:cNvSpPr>
            <a:spLocks noGrp="1"/>
          </p:cNvSpPr>
          <p:nvPr>
            <p:ph idx="1"/>
          </p:nvPr>
        </p:nvSpPr>
        <p:spPr>
          <a:xfrm>
            <a:off x="175365" y="2549666"/>
            <a:ext cx="4396635" cy="2485797"/>
          </a:xfrm>
        </p:spPr>
        <p:txBody>
          <a:bodyPr>
            <a:noAutofit/>
          </a:bodyPr>
          <a:lstStyle/>
          <a:p>
            <a:pPr>
              <a:buFontTx/>
              <a:buNone/>
            </a:pPr>
            <a:r>
              <a:rPr lang="en-US" b="1" dirty="0" smtClean="0"/>
              <a:t>Dynamic pricing </a:t>
            </a:r>
            <a:r>
              <a:rPr lang="en-US" dirty="0" smtClean="0"/>
              <a:t>involves adjusting prices continually to meet the characteristics and needs of individual customers and situations.</a:t>
            </a:r>
          </a:p>
          <a:p>
            <a:endParaRPr lang="en-US" dirty="0" smtClean="0"/>
          </a:p>
        </p:txBody>
      </p:sp>
      <p:sp>
        <p:nvSpPr>
          <p:cNvPr id="9" name="TextBox 8"/>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11-27</a:t>
            </a:r>
            <a:endParaRPr lang="en-US" sz="1200" dirty="0">
              <a:solidFill>
                <a:prstClr val="black"/>
              </a:solidFill>
              <a:latin typeface="Calibri" panose="020F0502020204030204"/>
              <a:ea typeface="+mn-ea"/>
            </a:endParaRPr>
          </a:p>
        </p:txBody>
      </p:sp>
      <p:pic>
        <p:nvPicPr>
          <p:cNvPr id="2" name="Picture 1"/>
          <p:cNvPicPr>
            <a:picLocks noChangeAspect="1"/>
          </p:cNvPicPr>
          <p:nvPr/>
        </p:nvPicPr>
        <p:blipFill>
          <a:blip r:embed="rId3"/>
          <a:stretch>
            <a:fillRect/>
          </a:stretch>
        </p:blipFill>
        <p:spPr>
          <a:xfrm>
            <a:off x="4532673" y="2500945"/>
            <a:ext cx="4354979" cy="2604179"/>
          </a:xfrm>
          <a:prstGeom prst="rect">
            <a:avLst/>
          </a:prstGeom>
        </p:spPr>
      </p:pic>
    </p:spTree>
    <p:extLst>
      <p:ext uri="{BB962C8B-B14F-4D97-AF65-F5344CB8AC3E}">
        <p14:creationId xmlns:p14="http://schemas.microsoft.com/office/powerpoint/2010/main" val="33081799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Adjustment Strategies</a:t>
            </a:r>
          </a:p>
        </p:txBody>
      </p:sp>
      <p:sp>
        <p:nvSpPr>
          <p:cNvPr id="8" name="TextBox 7"/>
          <p:cNvSpPr txBox="1"/>
          <p:nvPr/>
        </p:nvSpPr>
        <p:spPr>
          <a:xfrm>
            <a:off x="926927" y="789140"/>
            <a:ext cx="7327726" cy="584775"/>
          </a:xfrm>
          <a:prstGeom prst="rect">
            <a:avLst/>
          </a:prstGeom>
          <a:noFill/>
        </p:spPr>
        <p:txBody>
          <a:bodyPr wrap="square" rtlCol="0" anchor="b">
            <a:spAutoFit/>
          </a:bodyPr>
          <a:lstStyle/>
          <a:p>
            <a:pPr algn="ctr"/>
            <a:r>
              <a:rPr lang="en-US" sz="3200" b="1" dirty="0" smtClean="0">
                <a:solidFill>
                  <a:schemeClr val="accent2"/>
                </a:solidFill>
              </a:rPr>
              <a:t>International </a:t>
            </a:r>
            <a:r>
              <a:rPr lang="en-US" sz="3200" b="1" dirty="0">
                <a:solidFill>
                  <a:schemeClr val="accent2"/>
                </a:solidFill>
              </a:rPr>
              <a:t>Pricing</a:t>
            </a:r>
          </a:p>
        </p:txBody>
      </p:sp>
      <p:sp>
        <p:nvSpPr>
          <p:cNvPr id="58371" name="Content Placeholder 6"/>
          <p:cNvSpPr>
            <a:spLocks noGrp="1"/>
          </p:cNvSpPr>
          <p:nvPr>
            <p:ph idx="1"/>
          </p:nvPr>
        </p:nvSpPr>
        <p:spPr>
          <a:xfrm>
            <a:off x="215371" y="2138363"/>
            <a:ext cx="4196220" cy="3957637"/>
          </a:xfrm>
        </p:spPr>
        <p:txBody>
          <a:bodyPr>
            <a:normAutofit/>
          </a:bodyPr>
          <a:lstStyle/>
          <a:p>
            <a:pPr>
              <a:buFontTx/>
              <a:buNone/>
            </a:pPr>
            <a:r>
              <a:rPr lang="en-US" b="1" dirty="0"/>
              <a:t>International </a:t>
            </a:r>
            <a:r>
              <a:rPr lang="en-US" b="1" dirty="0" smtClean="0"/>
              <a:t>pricing </a:t>
            </a:r>
            <a:r>
              <a:rPr lang="en-US" dirty="0" smtClean="0"/>
              <a:t>sets </a:t>
            </a:r>
            <a:r>
              <a:rPr lang="en-US" dirty="0"/>
              <a:t>prices </a:t>
            </a:r>
            <a:r>
              <a:rPr lang="en-US" dirty="0" smtClean="0"/>
              <a:t>in </a:t>
            </a:r>
            <a:r>
              <a:rPr lang="en-US" dirty="0"/>
              <a:t>a specific country based on </a:t>
            </a:r>
            <a:r>
              <a:rPr lang="en-US" dirty="0" smtClean="0"/>
              <a:t>many factors.</a:t>
            </a:r>
          </a:p>
          <a:p>
            <a:pPr lvl="1"/>
            <a:r>
              <a:rPr lang="en-US" sz="2800" dirty="0"/>
              <a:t>E</a:t>
            </a:r>
            <a:r>
              <a:rPr lang="en-US" sz="2800" dirty="0" smtClean="0"/>
              <a:t>conomic </a:t>
            </a:r>
            <a:r>
              <a:rPr lang="en-US" sz="2800" dirty="0"/>
              <a:t>conditions</a:t>
            </a:r>
          </a:p>
          <a:p>
            <a:pPr lvl="1"/>
            <a:r>
              <a:rPr lang="en-US" sz="2800" dirty="0"/>
              <a:t>Competitive </a:t>
            </a:r>
            <a:r>
              <a:rPr lang="en-US" sz="2800" dirty="0" smtClean="0"/>
              <a:t>situations</a:t>
            </a:r>
            <a:endParaRPr lang="en-US" sz="2800" dirty="0"/>
          </a:p>
          <a:p>
            <a:pPr lvl="1"/>
            <a:r>
              <a:rPr lang="en-US" sz="2800" dirty="0"/>
              <a:t>Laws and regulations</a:t>
            </a:r>
          </a:p>
          <a:p>
            <a:pPr lvl="1"/>
            <a:r>
              <a:rPr lang="en-US" sz="2800" dirty="0" smtClean="0"/>
              <a:t>Wholesaling and retail systems</a:t>
            </a:r>
            <a:endParaRPr lang="en-US" sz="2800" dirty="0"/>
          </a:p>
          <a:p>
            <a:pPr marL="0" indent="0">
              <a:buNone/>
            </a:pPr>
            <a:endParaRPr lang="en-US" dirty="0"/>
          </a:p>
        </p:txBody>
      </p:sp>
      <p:pic>
        <p:nvPicPr>
          <p:cNvPr id="2" name="Picture 1" descr="sunsilk pic" title="sunsilk p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942" y="2138363"/>
            <a:ext cx="4117540" cy="2777706"/>
          </a:xfrm>
          <a:prstGeom prst="rect">
            <a:avLst/>
          </a:prstGeom>
        </p:spPr>
      </p:pic>
      <p:sp>
        <p:nvSpPr>
          <p:cNvPr id="10" name="TextBox 9"/>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9" name="TextBox 8"/>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11-28</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08389641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5"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747456"/>
            <a:ext cx="7162800" cy="476963"/>
          </a:xfrm>
        </p:spPr>
        <p:txBody>
          <a:bodyPr anchor="b">
            <a:noAutofit/>
          </a:bodyPr>
          <a:lstStyle/>
          <a:p>
            <a:r>
              <a:rPr lang="en-US" sz="3200" dirty="0">
                <a:solidFill>
                  <a:schemeClr val="tx1"/>
                </a:solidFill>
              </a:rPr>
              <a:t>Learning </a:t>
            </a:r>
            <a:r>
              <a:rPr lang="en-US" sz="3200" dirty="0" smtClean="0">
                <a:solidFill>
                  <a:schemeClr val="tx1"/>
                </a:solidFill>
              </a:rPr>
              <a:t>Objective 3</a:t>
            </a:r>
            <a:endParaRPr lang="en-US" sz="3200" dirty="0">
              <a:solidFill>
                <a:schemeClr val="tx1"/>
              </a:solidFill>
            </a:endParaRPr>
          </a:p>
        </p:txBody>
      </p:sp>
      <p:sp>
        <p:nvSpPr>
          <p:cNvPr id="16385" name="Rectangle 3"/>
          <p:cNvSpPr>
            <a:spLocks noGrp="1" noChangeArrowheads="1"/>
          </p:cNvSpPr>
          <p:nvPr>
            <p:ph idx="1"/>
          </p:nvPr>
        </p:nvSpPr>
        <p:spPr>
          <a:xfrm>
            <a:off x="303303" y="1276680"/>
            <a:ext cx="8537391" cy="4723357"/>
          </a:xfrm>
        </p:spPr>
        <p:txBody>
          <a:bodyPr>
            <a:noAutofit/>
          </a:bodyPr>
          <a:lstStyle/>
          <a:p>
            <a:r>
              <a:rPr lang="en-US" dirty="0" smtClean="0"/>
              <a:t>Discuss </a:t>
            </a:r>
            <a:r>
              <a:rPr lang="en-US" dirty="0"/>
              <a:t>how companies adjust their prices to take into account different types of </a:t>
            </a:r>
            <a:r>
              <a:rPr lang="en-US" dirty="0" smtClean="0"/>
              <a:t>customers and </a:t>
            </a:r>
            <a:r>
              <a:rPr lang="en-US" dirty="0"/>
              <a:t>situations</a:t>
            </a:r>
            <a:r>
              <a:rPr lang="en-US" dirty="0" smtClean="0"/>
              <a:t>.</a:t>
            </a:r>
          </a:p>
          <a:p>
            <a:pPr lvl="2"/>
            <a:r>
              <a:rPr lang="en-US" sz="2800" dirty="0"/>
              <a:t>Discount and allowance </a:t>
            </a:r>
            <a:r>
              <a:rPr lang="en-US" sz="2800" dirty="0" smtClean="0"/>
              <a:t>pricing</a:t>
            </a:r>
          </a:p>
          <a:p>
            <a:pPr lvl="2"/>
            <a:r>
              <a:rPr lang="en-US" sz="2800" dirty="0"/>
              <a:t>Segmented </a:t>
            </a:r>
            <a:r>
              <a:rPr lang="en-US" sz="2800" dirty="0" smtClean="0"/>
              <a:t>pricing</a:t>
            </a:r>
          </a:p>
          <a:p>
            <a:pPr lvl="2"/>
            <a:r>
              <a:rPr lang="en-US" sz="2800" dirty="0" smtClean="0"/>
              <a:t>Psychological pricing</a:t>
            </a:r>
          </a:p>
          <a:p>
            <a:pPr lvl="2"/>
            <a:r>
              <a:rPr lang="en-US" sz="2800" dirty="0"/>
              <a:t>Promotional </a:t>
            </a:r>
            <a:r>
              <a:rPr lang="en-US" sz="2800" dirty="0" smtClean="0"/>
              <a:t>pricing</a:t>
            </a:r>
          </a:p>
          <a:p>
            <a:pPr lvl="2"/>
            <a:r>
              <a:rPr lang="en-US" sz="2800" dirty="0" smtClean="0"/>
              <a:t>Geographical pricing</a:t>
            </a:r>
          </a:p>
          <a:p>
            <a:pPr lvl="2"/>
            <a:r>
              <a:rPr lang="en-US" sz="2800" dirty="0" smtClean="0"/>
              <a:t>Dynamic </a:t>
            </a:r>
            <a:r>
              <a:rPr lang="en-US" sz="2800" dirty="0"/>
              <a:t>and Internet </a:t>
            </a:r>
            <a:r>
              <a:rPr lang="en-US" sz="2800" dirty="0" smtClean="0"/>
              <a:t>pricing</a:t>
            </a:r>
          </a:p>
          <a:p>
            <a:pPr lvl="2"/>
            <a:r>
              <a:rPr lang="en-US" sz="2800" dirty="0" smtClean="0"/>
              <a:t>International </a:t>
            </a:r>
            <a:r>
              <a:rPr lang="en-US" sz="2800" dirty="0"/>
              <a:t>pricing </a:t>
            </a:r>
          </a:p>
          <a:p>
            <a:pPr marL="0" indent="0">
              <a:buNone/>
            </a:pPr>
            <a:endParaRPr lang="en-US" b="1" dirty="0" smtClean="0">
              <a:solidFill>
                <a:schemeClr val="accent2"/>
              </a:solidFill>
            </a:endParaRPr>
          </a:p>
          <a:p>
            <a:pPr marL="0" indent="0">
              <a:buNone/>
            </a:pPr>
            <a:endParaRPr lang="en-US" dirty="0">
              <a:solidFill>
                <a:schemeClr val="accent2"/>
              </a:solidFill>
            </a:endParaRPr>
          </a:p>
          <a:p>
            <a:pPr marL="0" indent="0">
              <a:buNone/>
            </a:pPr>
            <a:endParaRPr lang="en-US" b="1" dirty="0" smtClean="0"/>
          </a:p>
          <a:p>
            <a:pPr marL="0" indent="0">
              <a:buNone/>
            </a:pPr>
            <a:endParaRPr lang="en-US" dirty="0"/>
          </a:p>
          <a:p>
            <a:pPr marL="0" indent="0">
              <a:buNone/>
            </a:pPr>
            <a:endParaRPr lang="en-US" dirty="0" smtClean="0"/>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9" name="TextBox 8"/>
          <p:cNvSpPr txBox="1"/>
          <p:nvPr/>
        </p:nvSpPr>
        <p:spPr>
          <a:xfrm>
            <a:off x="8268286" y="6476999"/>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11-29</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3997006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6"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Objectives</a:t>
            </a:r>
          </a:p>
        </p:txBody>
      </p:sp>
      <p:sp>
        <p:nvSpPr>
          <p:cNvPr id="16385" name="Rectangle 3"/>
          <p:cNvSpPr>
            <a:spLocks noGrp="1" noChangeArrowheads="1"/>
          </p:cNvSpPr>
          <p:nvPr>
            <p:ph idx="1"/>
          </p:nvPr>
        </p:nvSpPr>
        <p:spPr>
          <a:xfrm>
            <a:off x="303304" y="2286000"/>
            <a:ext cx="8537391" cy="4191000"/>
          </a:xfrm>
        </p:spPr>
        <p:txBody>
          <a:bodyPr>
            <a:noAutofit/>
          </a:bodyPr>
          <a:lstStyle/>
          <a:p>
            <a:r>
              <a:rPr lang="en-US" sz="2800" b="1" dirty="0" smtClean="0">
                <a:latin typeface="Calibri" panose="020F0502020204030204" pitchFamily="34" charset="0"/>
              </a:rPr>
              <a:t>Objective 1</a:t>
            </a:r>
            <a:r>
              <a:rPr lang="en-US" b="1" dirty="0" smtClean="0">
                <a:latin typeface="Calibri" panose="020F0502020204030204" pitchFamily="34" charset="0"/>
              </a:rPr>
              <a:t>: </a:t>
            </a:r>
            <a:r>
              <a:rPr lang="en-US" dirty="0"/>
              <a:t>Describe the major strategies for pricing new </a:t>
            </a:r>
            <a:r>
              <a:rPr lang="en-US" dirty="0" smtClean="0"/>
              <a:t>products.</a:t>
            </a:r>
            <a:endParaRPr lang="en-US" dirty="0"/>
          </a:p>
          <a:p>
            <a:pPr marL="0" indent="0">
              <a:buNone/>
            </a:pPr>
            <a:endParaRPr lang="en-US" dirty="0" smtClean="0"/>
          </a:p>
          <a:p>
            <a:r>
              <a:rPr lang="en-US" b="1" dirty="0">
                <a:latin typeface="Calibri" panose="020F0502020204030204" pitchFamily="34" charset="0"/>
              </a:rPr>
              <a:t>Objective </a:t>
            </a:r>
            <a:r>
              <a:rPr lang="en-US" b="1" dirty="0" smtClean="0">
                <a:latin typeface="Calibri" panose="020F0502020204030204" pitchFamily="34" charset="0"/>
              </a:rPr>
              <a:t>2: </a:t>
            </a:r>
            <a:r>
              <a:rPr lang="en-US" dirty="0"/>
              <a:t>Explain how companies find a set of prices that maximizes the profits from the </a:t>
            </a:r>
            <a:r>
              <a:rPr lang="en-US" dirty="0" smtClean="0"/>
              <a:t>total product </a:t>
            </a:r>
            <a:r>
              <a:rPr lang="en-US" dirty="0"/>
              <a:t>mix.</a:t>
            </a:r>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11-3</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1018634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5"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1088268"/>
            <a:ext cx="7162800" cy="476963"/>
          </a:xfrm>
        </p:spPr>
        <p:txBody>
          <a:bodyPr>
            <a:noAutofit/>
          </a:bodyPr>
          <a:lstStyle/>
          <a:p>
            <a:r>
              <a:rPr lang="en-US" sz="3200" dirty="0">
                <a:solidFill>
                  <a:schemeClr val="tx1"/>
                </a:solidFill>
              </a:rPr>
              <a:t>Learning </a:t>
            </a:r>
            <a:r>
              <a:rPr lang="en-US" sz="3200" dirty="0" smtClean="0">
                <a:solidFill>
                  <a:schemeClr val="tx1"/>
                </a:solidFill>
              </a:rPr>
              <a:t>Objective 4</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dirty="0" smtClean="0"/>
              <a:t>Discuss </a:t>
            </a:r>
            <a:r>
              <a:rPr lang="en-US" dirty="0"/>
              <a:t>the key issues related to initiating and responding to price changes</a:t>
            </a:r>
            <a:r>
              <a:rPr lang="en-US" dirty="0" smtClean="0"/>
              <a:t>.</a:t>
            </a:r>
          </a:p>
          <a:p>
            <a:pPr marL="0" indent="0">
              <a:buNone/>
            </a:pPr>
            <a:endParaRPr lang="en-US" dirty="0"/>
          </a:p>
          <a:p>
            <a:pPr marL="0" indent="0">
              <a:buNone/>
            </a:pPr>
            <a:r>
              <a:rPr lang="en-US" dirty="0" smtClean="0">
                <a:solidFill>
                  <a:srgbClr val="0070C0"/>
                </a:solidFill>
              </a:rPr>
              <a:t>	Price </a:t>
            </a:r>
            <a:r>
              <a:rPr lang="en-US" dirty="0">
                <a:solidFill>
                  <a:srgbClr val="0070C0"/>
                </a:solidFill>
              </a:rPr>
              <a:t>Changes</a:t>
            </a:r>
          </a:p>
          <a:p>
            <a:pPr marL="0" indent="0">
              <a:buNone/>
            </a:pPr>
            <a:endParaRPr lang="en-US" dirty="0" smtClean="0"/>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11-30</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30083811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Changes</a:t>
            </a:r>
          </a:p>
        </p:txBody>
      </p:sp>
      <p:sp>
        <p:nvSpPr>
          <p:cNvPr id="60418" name="Text Placeholder 4"/>
          <p:cNvSpPr>
            <a:spLocks noGrp="1"/>
          </p:cNvSpPr>
          <p:nvPr>
            <p:ph type="body" sz="quarter" idx="13"/>
          </p:nvPr>
        </p:nvSpPr>
        <p:spPr>
          <a:xfrm>
            <a:off x="990600" y="1014608"/>
            <a:ext cx="7162800" cy="526093"/>
          </a:xfrm>
        </p:spPr>
        <p:txBody>
          <a:bodyPr anchor="b">
            <a:normAutofit/>
          </a:bodyPr>
          <a:lstStyle/>
          <a:p>
            <a:pPr>
              <a:spcBef>
                <a:spcPct val="0"/>
              </a:spcBef>
            </a:pPr>
            <a:r>
              <a:rPr lang="en-US" sz="3200" dirty="0" smtClean="0">
                <a:solidFill>
                  <a:schemeClr val="accent2"/>
                </a:solidFill>
              </a:rPr>
              <a:t>Initiating Pricing Changes</a:t>
            </a:r>
          </a:p>
        </p:txBody>
      </p:sp>
      <p:graphicFrame>
        <p:nvGraphicFramePr>
          <p:cNvPr id="6" name="Diagram 5"/>
          <p:cNvGraphicFramePr/>
          <p:nvPr>
            <p:extLst>
              <p:ext uri="{D42A27DB-BD31-4B8C-83A1-F6EECF244321}">
                <p14:modId xmlns:p14="http://schemas.microsoft.com/office/powerpoint/2010/main" val="4029628364"/>
              </p:ext>
            </p:extLst>
          </p:nvPr>
        </p:nvGraphicFramePr>
        <p:xfrm>
          <a:off x="2228850" y="2400300"/>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11-31</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1707772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Changes</a:t>
            </a:r>
          </a:p>
        </p:txBody>
      </p:sp>
      <p:sp>
        <p:nvSpPr>
          <p:cNvPr id="62467" name="Rectangle 3"/>
          <p:cNvSpPr>
            <a:spLocks noGrp="1" noChangeArrowheads="1"/>
          </p:cNvSpPr>
          <p:nvPr>
            <p:ph type="body" sz="quarter" idx="13"/>
          </p:nvPr>
        </p:nvSpPr>
        <p:spPr>
          <a:xfrm>
            <a:off x="336637" y="1728591"/>
            <a:ext cx="8242125" cy="475989"/>
          </a:xfrm>
        </p:spPr>
        <p:txBody>
          <a:bodyPr anchor="b">
            <a:normAutofit/>
          </a:bodyPr>
          <a:lstStyle/>
          <a:p>
            <a:pPr>
              <a:spcBef>
                <a:spcPct val="0"/>
              </a:spcBef>
            </a:pPr>
            <a:r>
              <a:rPr lang="en-US" sz="2800" dirty="0" smtClean="0">
                <a:solidFill>
                  <a:schemeClr val="tx1"/>
                </a:solidFill>
              </a:rPr>
              <a:t>Buyer Reactions to Pricing Changes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4642253"/>
              </p:ext>
            </p:extLst>
          </p:nvPr>
        </p:nvGraphicFramePr>
        <p:xfrm>
          <a:off x="1478071" y="2292263"/>
          <a:ext cx="6100175" cy="3757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11-32</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15905152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Changes</a:t>
            </a:r>
          </a:p>
        </p:txBody>
      </p:sp>
      <p:sp>
        <p:nvSpPr>
          <p:cNvPr id="7" name="Rectangle 3"/>
          <p:cNvSpPr txBox="1">
            <a:spLocks noChangeArrowheads="1"/>
          </p:cNvSpPr>
          <p:nvPr/>
        </p:nvSpPr>
        <p:spPr>
          <a:xfrm>
            <a:off x="349163" y="1595366"/>
            <a:ext cx="8242125" cy="475989"/>
          </a:xfrm>
          <a:prstGeom prst="rect">
            <a:avLst/>
          </a:prstGeom>
        </p:spPr>
        <p:txBody>
          <a:bodyPr vert="horz" lIns="91440" tIns="45720" rIns="91440" bIns="45720" rtlCol="0" anchor="b">
            <a:normAutofit/>
          </a:bodyPr>
          <a:lstStyle>
            <a:lvl1pPr marL="228600" indent="-228600" algn="ctr" defTabSz="914400" rtl="0" eaLnBrk="1" latinLnBrk="0" hangingPunct="1">
              <a:lnSpc>
                <a:spcPts val="2100"/>
              </a:lnSpc>
              <a:spcBef>
                <a:spcPts val="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sz="2800" dirty="0" smtClean="0">
                <a:solidFill>
                  <a:schemeClr val="tx1"/>
                </a:solidFill>
              </a:rPr>
              <a:t>Competitor Reactions to Pricing Changes</a:t>
            </a:r>
          </a:p>
        </p:txBody>
      </p:sp>
      <p:sp>
        <p:nvSpPr>
          <p:cNvPr id="64514" name="Rectangle 3"/>
          <p:cNvSpPr>
            <a:spLocks noGrp="1" noChangeArrowheads="1"/>
          </p:cNvSpPr>
          <p:nvPr>
            <p:ph idx="1"/>
          </p:nvPr>
        </p:nvSpPr>
        <p:spPr>
          <a:xfrm>
            <a:off x="212943" y="2457450"/>
            <a:ext cx="8755694" cy="3086100"/>
          </a:xfrm>
        </p:spPr>
        <p:txBody>
          <a:bodyPr>
            <a:normAutofit/>
          </a:bodyPr>
          <a:lstStyle/>
          <a:p>
            <a:pPr lvl="1"/>
            <a:r>
              <a:rPr lang="en-US" sz="2800" dirty="0" smtClean="0"/>
              <a:t>Why </a:t>
            </a:r>
            <a:r>
              <a:rPr lang="en-US" sz="2800" dirty="0"/>
              <a:t>did the competitor change the price?</a:t>
            </a:r>
          </a:p>
          <a:p>
            <a:pPr lvl="1"/>
            <a:r>
              <a:rPr lang="en-US" sz="2800" dirty="0"/>
              <a:t>Is the price cut permanent or temporary?</a:t>
            </a:r>
          </a:p>
          <a:p>
            <a:pPr lvl="1"/>
            <a:r>
              <a:rPr lang="en-US" sz="2800" dirty="0" smtClean="0"/>
              <a:t>Is the company trying to grab market share?</a:t>
            </a:r>
            <a:endParaRPr lang="en-US" sz="2800" dirty="0"/>
          </a:p>
          <a:p>
            <a:pPr lvl="1"/>
            <a:r>
              <a:rPr lang="en-US" sz="2800" dirty="0"/>
              <a:t>Is </a:t>
            </a:r>
            <a:r>
              <a:rPr lang="en-US" sz="2800" dirty="0" smtClean="0"/>
              <a:t>the company doing poorly and trying </a:t>
            </a:r>
            <a:r>
              <a:rPr lang="en-US" sz="2800" dirty="0"/>
              <a:t>to </a:t>
            </a:r>
            <a:r>
              <a:rPr lang="en-US" sz="2800" dirty="0" smtClean="0"/>
              <a:t>increase sales?</a:t>
            </a:r>
            <a:endParaRPr lang="en-US" sz="2800" dirty="0"/>
          </a:p>
          <a:p>
            <a:pPr lvl="1"/>
            <a:r>
              <a:rPr lang="en-US" sz="2800" dirty="0" smtClean="0"/>
              <a:t>Is it a signal to decrease industry prices to stimulate demand?</a:t>
            </a:r>
            <a:endParaRPr lang="en-US" sz="2800" dirty="0"/>
          </a:p>
        </p:txBody>
      </p:sp>
      <p:sp>
        <p:nvSpPr>
          <p:cNvPr id="9" name="TextBox 8"/>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11-33</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4618289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Changes</a:t>
            </a:r>
          </a:p>
        </p:txBody>
      </p:sp>
      <p:sp>
        <p:nvSpPr>
          <p:cNvPr id="68610" name="Rectangle 3"/>
          <p:cNvSpPr>
            <a:spLocks noGrp="1" noChangeArrowheads="1"/>
          </p:cNvSpPr>
          <p:nvPr>
            <p:ph type="body" sz="quarter" idx="13"/>
          </p:nvPr>
        </p:nvSpPr>
        <p:spPr>
          <a:xfrm>
            <a:off x="117431" y="1114817"/>
            <a:ext cx="8680537" cy="505708"/>
          </a:xfrm>
        </p:spPr>
        <p:txBody>
          <a:bodyPr anchor="b">
            <a:noAutofit/>
          </a:bodyPr>
          <a:lstStyle/>
          <a:p>
            <a:r>
              <a:rPr lang="en-US" sz="3200" dirty="0" smtClean="0">
                <a:solidFill>
                  <a:schemeClr val="accent2"/>
                </a:solidFill>
              </a:rPr>
              <a:t>Responding to Price Changes</a:t>
            </a:r>
          </a:p>
        </p:txBody>
      </p:sp>
      <p:pic>
        <p:nvPicPr>
          <p:cNvPr id="2" name="Picture 1"/>
          <p:cNvPicPr>
            <a:picLocks noChangeAspect="1"/>
          </p:cNvPicPr>
          <p:nvPr/>
        </p:nvPicPr>
        <p:blipFill>
          <a:blip r:embed="rId3"/>
          <a:stretch>
            <a:fillRect/>
          </a:stretch>
        </p:blipFill>
        <p:spPr>
          <a:xfrm>
            <a:off x="1072766" y="2073426"/>
            <a:ext cx="6769865" cy="4207024"/>
          </a:xfrm>
          <a:prstGeom prst="rect">
            <a:avLst/>
          </a:prstGeom>
        </p:spPr>
      </p:pic>
      <p:sp>
        <p:nvSpPr>
          <p:cNvPr id="7" name="TextBox 6"/>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11-34</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94321319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Price Changes</a:t>
            </a:r>
          </a:p>
        </p:txBody>
      </p:sp>
      <p:sp>
        <p:nvSpPr>
          <p:cNvPr id="7" name="Rectangle 3"/>
          <p:cNvSpPr txBox="1">
            <a:spLocks noChangeArrowheads="1"/>
          </p:cNvSpPr>
          <p:nvPr/>
        </p:nvSpPr>
        <p:spPr>
          <a:xfrm>
            <a:off x="117431" y="1114817"/>
            <a:ext cx="8680537" cy="505708"/>
          </a:xfrm>
          <a:prstGeom prst="rect">
            <a:avLst/>
          </a:prstGeom>
        </p:spPr>
        <p:txBody>
          <a:bodyPr vert="horz" lIns="91440" tIns="45720" rIns="91440" bIns="45720" rtlCol="0" anchor="b">
            <a:noAutofit/>
          </a:bodyPr>
          <a:lstStyle>
            <a:lvl1pPr marL="228600" indent="-228600" algn="ctr" defTabSz="914400" rtl="0" eaLnBrk="1" latinLnBrk="0" hangingPunct="1">
              <a:lnSpc>
                <a:spcPts val="2100"/>
              </a:lnSpc>
              <a:spcBef>
                <a:spcPts val="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solidFill>
                  <a:schemeClr val="accent2"/>
                </a:solidFill>
              </a:rPr>
              <a:t>Responding to Price Changes</a:t>
            </a:r>
          </a:p>
        </p:txBody>
      </p:sp>
      <p:sp>
        <p:nvSpPr>
          <p:cNvPr id="66562" name="Rectangle 3"/>
          <p:cNvSpPr>
            <a:spLocks noGrp="1" noChangeArrowheads="1"/>
          </p:cNvSpPr>
          <p:nvPr>
            <p:ph idx="1"/>
          </p:nvPr>
        </p:nvSpPr>
        <p:spPr>
          <a:xfrm>
            <a:off x="845126" y="2073426"/>
            <a:ext cx="7442209" cy="3929168"/>
          </a:xfrm>
        </p:spPr>
        <p:txBody>
          <a:bodyPr>
            <a:noAutofit/>
          </a:bodyPr>
          <a:lstStyle/>
          <a:p>
            <a:pPr algn="ctr">
              <a:buFontTx/>
              <a:buNone/>
            </a:pPr>
            <a:r>
              <a:rPr lang="en-US" sz="3000" b="1" dirty="0" smtClean="0"/>
              <a:t>Effective Action Responses</a:t>
            </a:r>
          </a:p>
          <a:p>
            <a:pPr lvl="1"/>
            <a:r>
              <a:rPr lang="en-US" sz="2600" dirty="0" smtClean="0"/>
              <a:t>Reduce </a:t>
            </a:r>
            <a:r>
              <a:rPr lang="en-US" sz="2600" dirty="0"/>
              <a:t>price to match </a:t>
            </a:r>
            <a:r>
              <a:rPr lang="en-US" sz="2600" dirty="0" smtClean="0"/>
              <a:t>competition</a:t>
            </a:r>
          </a:p>
          <a:p>
            <a:pPr marL="457200" lvl="1" indent="0">
              <a:buNone/>
            </a:pPr>
            <a:endParaRPr lang="en-US" sz="2600" dirty="0"/>
          </a:p>
          <a:p>
            <a:pPr lvl="1"/>
            <a:r>
              <a:rPr lang="en-US" sz="2600" dirty="0"/>
              <a:t>Maintain price but raise the perceived value through </a:t>
            </a:r>
            <a:r>
              <a:rPr lang="en-US" sz="2600" dirty="0" smtClean="0"/>
              <a:t>communications</a:t>
            </a:r>
          </a:p>
          <a:p>
            <a:pPr marL="457200" lvl="1" indent="0">
              <a:buNone/>
            </a:pPr>
            <a:endParaRPr lang="en-US" sz="2600" dirty="0"/>
          </a:p>
          <a:p>
            <a:pPr lvl="1"/>
            <a:r>
              <a:rPr lang="en-US" sz="2600" dirty="0"/>
              <a:t>Improve quality and increase </a:t>
            </a:r>
            <a:r>
              <a:rPr lang="en-US" sz="2600" dirty="0" smtClean="0"/>
              <a:t>price</a:t>
            </a:r>
          </a:p>
          <a:p>
            <a:pPr marL="457200" lvl="1" indent="0">
              <a:buNone/>
            </a:pPr>
            <a:endParaRPr lang="en-US" sz="2600" dirty="0"/>
          </a:p>
          <a:p>
            <a:pPr lvl="1"/>
            <a:r>
              <a:rPr lang="en-US" sz="2600" dirty="0"/>
              <a:t>Launch a lower-price “fighting” brand</a:t>
            </a:r>
          </a:p>
          <a:p>
            <a:pPr marL="457200" lvl="1" indent="0">
              <a:buNone/>
            </a:pPr>
            <a:endParaRPr lang="en-US" dirty="0" smtClean="0"/>
          </a:p>
        </p:txBody>
      </p:sp>
      <p:sp>
        <p:nvSpPr>
          <p:cNvPr id="9" name="TextBox 8"/>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11-35</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9201279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5"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4</a:t>
            </a:r>
            <a:endParaRPr lang="en-US" sz="3200" dirty="0">
              <a:solidFill>
                <a:schemeClr val="tx1"/>
              </a:solidFill>
            </a:endParaRPr>
          </a:p>
        </p:txBody>
      </p:sp>
      <p:sp>
        <p:nvSpPr>
          <p:cNvPr id="16385" name="Rectangle 3"/>
          <p:cNvSpPr>
            <a:spLocks noGrp="1" noChangeArrowheads="1"/>
          </p:cNvSpPr>
          <p:nvPr>
            <p:ph idx="1"/>
          </p:nvPr>
        </p:nvSpPr>
        <p:spPr>
          <a:xfrm>
            <a:off x="418452" y="2236870"/>
            <a:ext cx="8537391" cy="4191000"/>
          </a:xfrm>
        </p:spPr>
        <p:txBody>
          <a:bodyPr>
            <a:noAutofit/>
          </a:bodyPr>
          <a:lstStyle/>
          <a:p>
            <a:r>
              <a:rPr lang="en-US" dirty="0" smtClean="0"/>
              <a:t>Discuss </a:t>
            </a:r>
            <a:r>
              <a:rPr lang="en-US" dirty="0"/>
              <a:t>the key issues related to initiating and responding to price changes</a:t>
            </a:r>
            <a:r>
              <a:rPr lang="en-US" dirty="0" smtClean="0"/>
              <a:t>.</a:t>
            </a:r>
          </a:p>
          <a:p>
            <a:pPr lvl="2"/>
            <a:r>
              <a:rPr lang="en-US" sz="2800" dirty="0" smtClean="0"/>
              <a:t>Initiating Price Changes</a:t>
            </a:r>
          </a:p>
          <a:p>
            <a:pPr lvl="2"/>
            <a:r>
              <a:rPr lang="en-US" sz="2800" dirty="0"/>
              <a:t>Buyer Reactions to </a:t>
            </a:r>
            <a:r>
              <a:rPr lang="en-US" sz="2800" dirty="0" smtClean="0"/>
              <a:t>Price Changes</a:t>
            </a:r>
          </a:p>
          <a:p>
            <a:pPr lvl="2"/>
            <a:r>
              <a:rPr lang="en-US" sz="2800" dirty="0"/>
              <a:t>Competitor Reactions to </a:t>
            </a:r>
            <a:r>
              <a:rPr lang="en-US" sz="2800" dirty="0" smtClean="0"/>
              <a:t>Price Changes</a:t>
            </a:r>
          </a:p>
          <a:p>
            <a:pPr lvl="2"/>
            <a:r>
              <a:rPr lang="en-US" sz="2800" dirty="0"/>
              <a:t>Responding to </a:t>
            </a:r>
            <a:r>
              <a:rPr lang="en-US" sz="2800" dirty="0" smtClean="0"/>
              <a:t>Price </a:t>
            </a:r>
            <a:r>
              <a:rPr lang="en-US" sz="2800" dirty="0"/>
              <a:t>Changes</a:t>
            </a:r>
          </a:p>
          <a:p>
            <a:pPr lvl="2"/>
            <a:endParaRPr lang="en-US" sz="2800" dirty="0"/>
          </a:p>
          <a:p>
            <a:pPr marL="0" indent="0">
              <a:buNone/>
            </a:pPr>
            <a:endParaRPr lang="en-US" dirty="0" smtClean="0"/>
          </a:p>
          <a:p>
            <a:pPr marL="0" indent="0">
              <a:buNone/>
            </a:pPr>
            <a:endParaRPr lang="en-US" dirty="0"/>
          </a:p>
          <a:p>
            <a:pPr marL="0" indent="0">
              <a:buNone/>
            </a:pPr>
            <a:endParaRPr lang="en-US" dirty="0">
              <a:solidFill>
                <a:schemeClr val="accent2"/>
              </a:solidFill>
            </a:endParaRPr>
          </a:p>
          <a:p>
            <a:pPr marL="0" indent="0">
              <a:buNone/>
            </a:pPr>
            <a:endParaRPr lang="en-US" dirty="0" smtClean="0"/>
          </a:p>
          <a:p>
            <a:endParaRPr lang="en-US" dirty="0"/>
          </a:p>
          <a:p>
            <a:pPr marL="0" indent="0">
              <a:buNone/>
            </a:pPr>
            <a:endParaRPr lang="en-US" dirty="0" smtClean="0"/>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11-36</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28555612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5"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5</a:t>
            </a:r>
            <a:endParaRPr lang="en-US" sz="3200" dirty="0">
              <a:solidFill>
                <a:schemeClr val="tx1"/>
              </a:solidFill>
            </a:endParaRPr>
          </a:p>
        </p:txBody>
      </p:sp>
      <p:sp>
        <p:nvSpPr>
          <p:cNvPr id="16385" name="Rectangle 3"/>
          <p:cNvSpPr>
            <a:spLocks noGrp="1" noChangeArrowheads="1"/>
          </p:cNvSpPr>
          <p:nvPr>
            <p:ph idx="1"/>
          </p:nvPr>
        </p:nvSpPr>
        <p:spPr>
          <a:xfrm>
            <a:off x="344233" y="2236870"/>
            <a:ext cx="8537391" cy="4191000"/>
          </a:xfrm>
        </p:spPr>
        <p:txBody>
          <a:bodyPr>
            <a:noAutofit/>
          </a:bodyPr>
          <a:lstStyle/>
          <a:p>
            <a:r>
              <a:rPr lang="en-US" dirty="0" smtClean="0"/>
              <a:t>Overview </a:t>
            </a:r>
            <a:r>
              <a:rPr lang="en-US" dirty="0"/>
              <a:t>the social and legal issues that affect pricing decisions</a:t>
            </a:r>
            <a:r>
              <a:rPr lang="en-US" dirty="0" smtClean="0"/>
              <a:t>.</a:t>
            </a:r>
          </a:p>
          <a:p>
            <a:endParaRPr lang="en-US" sz="2800" b="1" dirty="0">
              <a:solidFill>
                <a:srgbClr val="0070C0"/>
              </a:solidFill>
              <a:latin typeface="Calibri" panose="020F0502020204030204" pitchFamily="34" charset="0"/>
            </a:endParaRPr>
          </a:p>
          <a:p>
            <a:pPr marL="0" indent="0">
              <a:buNone/>
            </a:pPr>
            <a:r>
              <a:rPr lang="en-US" dirty="0" smtClean="0">
                <a:solidFill>
                  <a:srgbClr val="0070C0"/>
                </a:solidFill>
              </a:rPr>
              <a:t>	Public </a:t>
            </a:r>
            <a:r>
              <a:rPr lang="en-US" dirty="0">
                <a:solidFill>
                  <a:srgbClr val="0070C0"/>
                </a:solidFill>
              </a:rPr>
              <a:t>Policy and Pricing</a:t>
            </a:r>
          </a:p>
          <a:p>
            <a:pPr marL="0" indent="0">
              <a:buNone/>
            </a:pPr>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11-37</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222859675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Public Policy and Pricing</a:t>
            </a:r>
          </a:p>
        </p:txBody>
      </p:sp>
      <p:pic>
        <p:nvPicPr>
          <p:cNvPr id="3" name="Picture 2"/>
          <p:cNvPicPr>
            <a:picLocks noChangeAspect="1"/>
          </p:cNvPicPr>
          <p:nvPr/>
        </p:nvPicPr>
        <p:blipFill>
          <a:blip r:embed="rId3"/>
          <a:stretch>
            <a:fillRect/>
          </a:stretch>
        </p:blipFill>
        <p:spPr>
          <a:xfrm>
            <a:off x="310140" y="2074127"/>
            <a:ext cx="8523720" cy="3071080"/>
          </a:xfrm>
          <a:prstGeom prst="rect">
            <a:avLst/>
          </a:prstGeom>
        </p:spPr>
      </p:pic>
      <p:sp>
        <p:nvSpPr>
          <p:cNvPr id="5" name="TextBox 4"/>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4" name="TextBox 3"/>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11-38</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090144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Public Policy and Pricing</a:t>
            </a:r>
          </a:p>
        </p:txBody>
      </p:sp>
      <p:sp>
        <p:nvSpPr>
          <p:cNvPr id="70659" name="Text Placeholder 3"/>
          <p:cNvSpPr>
            <a:spLocks noGrp="1"/>
          </p:cNvSpPr>
          <p:nvPr>
            <p:ph type="body" sz="quarter" idx="13"/>
          </p:nvPr>
        </p:nvSpPr>
        <p:spPr>
          <a:xfrm>
            <a:off x="990600" y="1119116"/>
            <a:ext cx="7162800" cy="464024"/>
          </a:xfrm>
        </p:spPr>
        <p:txBody>
          <a:bodyPr anchor="b">
            <a:normAutofit/>
          </a:bodyPr>
          <a:lstStyle/>
          <a:p>
            <a:pPr>
              <a:spcBef>
                <a:spcPct val="0"/>
              </a:spcBef>
            </a:pPr>
            <a:r>
              <a:rPr lang="en-US" sz="3200" dirty="0" smtClean="0">
                <a:solidFill>
                  <a:schemeClr val="accent2"/>
                </a:solidFill>
              </a:rPr>
              <a:t>Pricing Within Channel Levels</a:t>
            </a:r>
            <a:endParaRPr lang="en-US" dirty="0" smtClean="0">
              <a:latin typeface="Arial" charset="0"/>
            </a:endParaRPr>
          </a:p>
        </p:txBody>
      </p:sp>
      <p:sp>
        <p:nvSpPr>
          <p:cNvPr id="70658" name="Rectangle 3"/>
          <p:cNvSpPr>
            <a:spLocks noGrp="1" noChangeArrowheads="1"/>
          </p:cNvSpPr>
          <p:nvPr>
            <p:ph idx="1"/>
          </p:nvPr>
        </p:nvSpPr>
        <p:spPr/>
        <p:txBody>
          <a:bodyPr/>
          <a:lstStyle/>
          <a:p>
            <a:pPr marL="457200" indent="-457200" algn="ctr">
              <a:buNone/>
            </a:pPr>
            <a:endParaRPr lang="en-US" b="1" i="1" dirty="0" smtClean="0">
              <a:latin typeface="Times New Roman" pitchFamily="18" charset="0"/>
            </a:endParaRPr>
          </a:p>
          <a:p>
            <a:pPr marL="457200" indent="-457200">
              <a:buNone/>
            </a:pPr>
            <a:r>
              <a:rPr lang="en-US" b="1" dirty="0" smtClean="0"/>
              <a:t>Price fixing</a:t>
            </a:r>
            <a:r>
              <a:rPr lang="en-US" dirty="0"/>
              <a:t> legislation </a:t>
            </a:r>
            <a:r>
              <a:rPr lang="en-US" dirty="0" smtClean="0"/>
              <a:t>requires sellers to set prices without talking to competitors.</a:t>
            </a:r>
          </a:p>
          <a:p>
            <a:pPr marL="457200" indent="-457200">
              <a:buNone/>
            </a:pPr>
            <a:endParaRPr lang="en-US" dirty="0" smtClean="0"/>
          </a:p>
          <a:p>
            <a:pPr marL="457200" indent="-457200">
              <a:buNone/>
            </a:pPr>
            <a:r>
              <a:rPr lang="en-US" b="1" dirty="0" smtClean="0"/>
              <a:t>Predatory pricing </a:t>
            </a:r>
            <a:r>
              <a:rPr lang="en-US" dirty="0" smtClean="0"/>
              <a:t>legislation prohibits selling below cost with the intention of punishing a competitor or gaining higher long-term profits by putting competitors out of business.</a:t>
            </a:r>
          </a:p>
          <a:p>
            <a:pPr marL="457200" indent="-457200"/>
            <a:endParaRPr lang="en-US" dirty="0" smtClean="0"/>
          </a:p>
        </p:txBody>
      </p:sp>
      <p:sp>
        <p:nvSpPr>
          <p:cNvPr id="6" name="TextBox 5"/>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11-39</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6638813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5"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Objectives</a:t>
            </a:r>
          </a:p>
        </p:txBody>
      </p:sp>
      <p:sp>
        <p:nvSpPr>
          <p:cNvPr id="16385" name="Rectangle 3"/>
          <p:cNvSpPr>
            <a:spLocks noGrp="1" noChangeArrowheads="1"/>
          </p:cNvSpPr>
          <p:nvPr>
            <p:ph idx="1"/>
          </p:nvPr>
        </p:nvSpPr>
        <p:spPr>
          <a:xfrm>
            <a:off x="188155" y="1995257"/>
            <a:ext cx="8537391" cy="4191000"/>
          </a:xfrm>
        </p:spPr>
        <p:txBody>
          <a:bodyPr>
            <a:noAutofit/>
          </a:bodyPr>
          <a:lstStyle/>
          <a:p>
            <a:r>
              <a:rPr lang="en-US" sz="2800" b="1" dirty="0" smtClean="0">
                <a:latin typeface="Calibri" panose="020F0502020204030204" pitchFamily="34" charset="0"/>
              </a:rPr>
              <a:t>Objective 3</a:t>
            </a:r>
            <a:r>
              <a:rPr lang="en-US" b="1" dirty="0" smtClean="0">
                <a:latin typeface="Calibri" panose="020F0502020204030204" pitchFamily="34" charset="0"/>
              </a:rPr>
              <a:t>: </a:t>
            </a:r>
            <a:r>
              <a:rPr lang="en-US" dirty="0"/>
              <a:t>Discuss how companies adjust their prices to take into account different types of </a:t>
            </a:r>
            <a:r>
              <a:rPr lang="en-US" dirty="0" smtClean="0"/>
              <a:t>customers and </a:t>
            </a:r>
            <a:r>
              <a:rPr lang="en-US" dirty="0"/>
              <a:t>situations</a:t>
            </a:r>
            <a:r>
              <a:rPr lang="en-US" dirty="0" smtClean="0"/>
              <a:t>.</a:t>
            </a:r>
          </a:p>
          <a:p>
            <a:pPr marL="0" indent="0">
              <a:buNone/>
            </a:pPr>
            <a:endParaRPr lang="en-US" dirty="0" smtClean="0"/>
          </a:p>
          <a:p>
            <a:r>
              <a:rPr lang="en-US" b="1" dirty="0">
                <a:latin typeface="Calibri" panose="020F0502020204030204" pitchFamily="34" charset="0"/>
              </a:rPr>
              <a:t>Objective </a:t>
            </a:r>
            <a:r>
              <a:rPr lang="en-US" b="1" dirty="0" smtClean="0">
                <a:latin typeface="Calibri" panose="020F0502020204030204" pitchFamily="34" charset="0"/>
              </a:rPr>
              <a:t>4: </a:t>
            </a:r>
            <a:r>
              <a:rPr lang="en-US" dirty="0"/>
              <a:t>Discuss the key issues related to initiating and responding to price changes</a:t>
            </a:r>
            <a:r>
              <a:rPr lang="en-US" dirty="0" smtClean="0"/>
              <a:t>.</a:t>
            </a:r>
          </a:p>
          <a:p>
            <a:pPr marL="0" indent="0">
              <a:buNone/>
            </a:pPr>
            <a:endParaRPr lang="en-US" dirty="0" smtClean="0"/>
          </a:p>
          <a:p>
            <a:r>
              <a:rPr lang="en-US" b="1" dirty="0">
                <a:latin typeface="Calibri" panose="020F0502020204030204" pitchFamily="34" charset="0"/>
              </a:rPr>
              <a:t>Objective </a:t>
            </a:r>
            <a:r>
              <a:rPr lang="en-US" b="1" dirty="0" smtClean="0">
                <a:latin typeface="Calibri" panose="020F0502020204030204" pitchFamily="34" charset="0"/>
              </a:rPr>
              <a:t>5: </a:t>
            </a:r>
            <a:r>
              <a:rPr lang="en-US" dirty="0"/>
              <a:t>Overview the social and legal issues that affect pricing decisions.</a:t>
            </a:r>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11-4</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84073627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Public Policy and Pricing</a:t>
            </a:r>
          </a:p>
        </p:txBody>
      </p:sp>
      <p:sp>
        <p:nvSpPr>
          <p:cNvPr id="7" name="Text Placeholder 3"/>
          <p:cNvSpPr txBox="1">
            <a:spLocks/>
          </p:cNvSpPr>
          <p:nvPr/>
        </p:nvSpPr>
        <p:spPr>
          <a:xfrm>
            <a:off x="990600" y="1119116"/>
            <a:ext cx="7162800" cy="464024"/>
          </a:xfrm>
          <a:prstGeom prst="rect">
            <a:avLst/>
          </a:prstGeom>
        </p:spPr>
        <p:txBody>
          <a:bodyPr vert="horz" lIns="91440" tIns="45720" rIns="91440" bIns="45720" rtlCol="0" anchor="b">
            <a:normAutofit/>
          </a:bodyPr>
          <a:lstStyle>
            <a:lvl1pPr marL="228600" indent="-228600" algn="ctr" defTabSz="914400" rtl="0" eaLnBrk="1" latinLnBrk="0" hangingPunct="1">
              <a:lnSpc>
                <a:spcPts val="2100"/>
              </a:lnSpc>
              <a:spcBef>
                <a:spcPts val="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sz="3200" dirty="0" smtClean="0">
                <a:solidFill>
                  <a:schemeClr val="accent2"/>
                </a:solidFill>
              </a:rPr>
              <a:t>Pricing Across Channel Levels</a:t>
            </a:r>
            <a:endParaRPr lang="en-US" dirty="0" smtClean="0">
              <a:latin typeface="Arial" charset="0"/>
            </a:endParaRPr>
          </a:p>
        </p:txBody>
      </p:sp>
      <p:sp>
        <p:nvSpPr>
          <p:cNvPr id="72706" name="Rectangle 3"/>
          <p:cNvSpPr>
            <a:spLocks noGrp="1" noChangeArrowheads="1"/>
          </p:cNvSpPr>
          <p:nvPr>
            <p:ph idx="1"/>
          </p:nvPr>
        </p:nvSpPr>
        <p:spPr>
          <a:xfrm>
            <a:off x="468351" y="2343150"/>
            <a:ext cx="8240751" cy="3028950"/>
          </a:xfrm>
        </p:spPr>
        <p:txBody>
          <a:bodyPr>
            <a:normAutofit fontScale="92500"/>
          </a:bodyPr>
          <a:lstStyle/>
          <a:p>
            <a:pPr marL="457200" indent="-457200">
              <a:buNone/>
            </a:pPr>
            <a:r>
              <a:rPr lang="en-US" b="1" dirty="0" smtClean="0"/>
              <a:t>Robinson-Patman Act</a:t>
            </a:r>
            <a:r>
              <a:rPr lang="en-US" dirty="0" smtClean="0"/>
              <a:t> prevents unfair price discrimination by ensuring that the seller offer the same price terms to customers at a given level of trade.</a:t>
            </a:r>
          </a:p>
          <a:p>
            <a:pPr marL="457200" indent="-457200"/>
            <a:r>
              <a:rPr lang="en-US" b="1" dirty="0" smtClean="0"/>
              <a:t>Price discrimination </a:t>
            </a:r>
            <a:r>
              <a:rPr lang="en-US" dirty="0" smtClean="0"/>
              <a:t>is allowed if the seller:</a:t>
            </a:r>
          </a:p>
          <a:p>
            <a:pPr marL="742950" lvl="1" indent="-400050"/>
            <a:r>
              <a:rPr lang="en-US" dirty="0" smtClean="0"/>
              <a:t>can prove that costs differ when selling to different retailers</a:t>
            </a:r>
          </a:p>
          <a:p>
            <a:pPr marL="742950" lvl="1" indent="-400050"/>
            <a:r>
              <a:rPr lang="en-US" dirty="0" smtClean="0"/>
              <a:t>manufactures different qualities of the same product for different retailers</a:t>
            </a:r>
          </a:p>
          <a:p>
            <a:pPr marL="457200" indent="-457200">
              <a:buNone/>
            </a:pPr>
            <a:endParaRPr lang="en-US" dirty="0" smtClean="0"/>
          </a:p>
          <a:p>
            <a:pPr marL="457200" indent="-457200"/>
            <a:endParaRPr lang="en-US" dirty="0" smtClean="0"/>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11-40</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63400061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Public Policy and Pricing</a:t>
            </a:r>
          </a:p>
        </p:txBody>
      </p:sp>
      <p:sp>
        <p:nvSpPr>
          <p:cNvPr id="8" name="Text Placeholder 3"/>
          <p:cNvSpPr txBox="1">
            <a:spLocks/>
          </p:cNvSpPr>
          <p:nvPr/>
        </p:nvSpPr>
        <p:spPr>
          <a:xfrm>
            <a:off x="990600" y="1119116"/>
            <a:ext cx="7162800" cy="464024"/>
          </a:xfrm>
          <a:prstGeom prst="rect">
            <a:avLst/>
          </a:prstGeom>
        </p:spPr>
        <p:txBody>
          <a:bodyPr vert="horz" lIns="91440" tIns="45720" rIns="91440" bIns="45720" rtlCol="0" anchor="b">
            <a:normAutofit/>
          </a:bodyPr>
          <a:lstStyle>
            <a:lvl1pPr marL="228600" indent="-228600" algn="ctr" defTabSz="914400" rtl="0" eaLnBrk="1" latinLnBrk="0" hangingPunct="1">
              <a:lnSpc>
                <a:spcPts val="2100"/>
              </a:lnSpc>
              <a:spcBef>
                <a:spcPts val="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sz="3200" dirty="0" smtClean="0">
                <a:solidFill>
                  <a:schemeClr val="accent2"/>
                </a:solidFill>
              </a:rPr>
              <a:t>Pricing Across Channel Levels</a:t>
            </a:r>
            <a:endParaRPr lang="en-US" dirty="0" smtClean="0">
              <a:latin typeface="Arial" charset="0"/>
            </a:endParaRPr>
          </a:p>
        </p:txBody>
      </p:sp>
      <p:sp>
        <p:nvSpPr>
          <p:cNvPr id="74754" name="Rectangle 3"/>
          <p:cNvSpPr>
            <a:spLocks noGrp="1" noChangeArrowheads="1"/>
          </p:cNvSpPr>
          <p:nvPr>
            <p:ph idx="1"/>
          </p:nvPr>
        </p:nvSpPr>
        <p:spPr>
          <a:xfrm>
            <a:off x="457200" y="2171699"/>
            <a:ext cx="8229600" cy="3086100"/>
          </a:xfrm>
        </p:spPr>
        <p:txBody>
          <a:bodyPr>
            <a:normAutofit/>
          </a:bodyPr>
          <a:lstStyle/>
          <a:p>
            <a:pPr marL="457200" indent="-457200">
              <a:buNone/>
            </a:pPr>
            <a:r>
              <a:rPr lang="en-US" sz="3200" b="1" dirty="0" smtClean="0"/>
              <a:t>Retail (or resale) price maintenance </a:t>
            </a:r>
            <a:r>
              <a:rPr lang="en-US" sz="3200" dirty="0" smtClean="0"/>
              <a:t>is when a manufacturer requires a dealer to charge a specific retail price for its product, which is prohibited by law.</a:t>
            </a:r>
          </a:p>
          <a:p>
            <a:pPr marL="457200" indent="-457200">
              <a:buNone/>
            </a:pPr>
            <a:endParaRPr lang="en-US" dirty="0" smtClean="0"/>
          </a:p>
          <a:p>
            <a:pPr marL="457200" indent="-457200">
              <a:buNone/>
            </a:pPr>
            <a:endParaRPr lang="en-US" dirty="0" smtClean="0"/>
          </a:p>
        </p:txBody>
      </p:sp>
      <p:sp>
        <p:nvSpPr>
          <p:cNvPr id="6" name="TextBox 5"/>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11-41</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48573091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Public Policy and Pricing</a:t>
            </a:r>
          </a:p>
        </p:txBody>
      </p:sp>
      <p:sp>
        <p:nvSpPr>
          <p:cNvPr id="7" name="Text Placeholder 3"/>
          <p:cNvSpPr txBox="1">
            <a:spLocks/>
          </p:cNvSpPr>
          <p:nvPr/>
        </p:nvSpPr>
        <p:spPr>
          <a:xfrm>
            <a:off x="990600" y="1119116"/>
            <a:ext cx="7162800" cy="464024"/>
          </a:xfrm>
          <a:prstGeom prst="rect">
            <a:avLst/>
          </a:prstGeom>
        </p:spPr>
        <p:txBody>
          <a:bodyPr vert="horz" lIns="91440" tIns="45720" rIns="91440" bIns="45720" rtlCol="0" anchor="b">
            <a:normAutofit/>
          </a:bodyPr>
          <a:lstStyle>
            <a:lvl1pPr marL="228600" indent="-228600" algn="ctr" defTabSz="914400" rtl="0" eaLnBrk="1" latinLnBrk="0" hangingPunct="1">
              <a:lnSpc>
                <a:spcPts val="2100"/>
              </a:lnSpc>
              <a:spcBef>
                <a:spcPts val="0"/>
              </a:spcBef>
              <a:buFont typeface="Arial" panose="020B0604020202020204" pitchFamily="34" charset="0"/>
              <a:buNone/>
              <a:defRPr sz="2100" b="1"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sz="3200" dirty="0" smtClean="0">
                <a:solidFill>
                  <a:schemeClr val="accent2"/>
                </a:solidFill>
              </a:rPr>
              <a:t>Pricing Across Channel Levels</a:t>
            </a:r>
            <a:endParaRPr lang="en-US" dirty="0" smtClean="0">
              <a:latin typeface="Arial" charset="0"/>
            </a:endParaRPr>
          </a:p>
        </p:txBody>
      </p:sp>
      <p:sp>
        <p:nvSpPr>
          <p:cNvPr id="76802" name="Rectangle 3"/>
          <p:cNvSpPr>
            <a:spLocks noGrp="1" noChangeArrowheads="1"/>
          </p:cNvSpPr>
          <p:nvPr>
            <p:ph idx="1"/>
          </p:nvPr>
        </p:nvSpPr>
        <p:spPr>
          <a:xfrm>
            <a:off x="468351" y="2343150"/>
            <a:ext cx="8229600" cy="3086100"/>
          </a:xfrm>
        </p:spPr>
        <p:txBody>
          <a:bodyPr>
            <a:noAutofit/>
          </a:bodyPr>
          <a:lstStyle/>
          <a:p>
            <a:pPr marL="457200" indent="-457200">
              <a:buNone/>
            </a:pPr>
            <a:r>
              <a:rPr lang="en-US" b="1" dirty="0"/>
              <a:t>Deceptive pricing </a:t>
            </a:r>
            <a:r>
              <a:rPr lang="en-US" dirty="0"/>
              <a:t>occurs when a seller states prices or price savings that mislead consumers or are not actually available to </a:t>
            </a:r>
            <a:r>
              <a:rPr lang="en-US" dirty="0" smtClean="0"/>
              <a:t>consumers.</a:t>
            </a:r>
            <a:endParaRPr lang="en-US" dirty="0"/>
          </a:p>
          <a:p>
            <a:pPr lvl="2"/>
            <a:r>
              <a:rPr lang="en-US" sz="2800" dirty="0" smtClean="0"/>
              <a:t>Bogus </a:t>
            </a:r>
            <a:r>
              <a:rPr lang="en-US" sz="2800" dirty="0"/>
              <a:t>reference or comparison </a:t>
            </a:r>
            <a:r>
              <a:rPr lang="en-US" sz="2800" dirty="0" smtClean="0"/>
              <a:t>prices</a:t>
            </a:r>
          </a:p>
          <a:p>
            <a:pPr lvl="2"/>
            <a:r>
              <a:rPr lang="en-US" sz="2800" dirty="0" smtClean="0"/>
              <a:t>Scanner fraud and price confusion</a:t>
            </a:r>
            <a:endParaRPr lang="en-US" sz="2800" dirty="0"/>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5" name="TextBox 4"/>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11-42</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67044728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5"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5 </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2362200"/>
          </a:xfrm>
        </p:spPr>
        <p:txBody>
          <a:bodyPr>
            <a:noAutofit/>
          </a:bodyPr>
          <a:lstStyle/>
          <a:p>
            <a:r>
              <a:rPr lang="en-US" dirty="0" smtClean="0"/>
              <a:t>Overview </a:t>
            </a:r>
            <a:r>
              <a:rPr lang="en-US" dirty="0"/>
              <a:t>the social and legal issues that affect pricing decisions</a:t>
            </a:r>
            <a:r>
              <a:rPr lang="en-US" dirty="0" smtClean="0"/>
              <a:t>.</a:t>
            </a:r>
          </a:p>
          <a:p>
            <a:pPr lvl="2"/>
            <a:r>
              <a:rPr lang="en-US" sz="2800" dirty="0" smtClean="0"/>
              <a:t>Pricing </a:t>
            </a:r>
            <a:r>
              <a:rPr lang="en-US" sz="2800" dirty="0"/>
              <a:t>Within Channel Levels</a:t>
            </a:r>
            <a:endParaRPr lang="en-US" sz="2800" dirty="0">
              <a:latin typeface="Arial" charset="0"/>
            </a:endParaRPr>
          </a:p>
          <a:p>
            <a:pPr lvl="2"/>
            <a:r>
              <a:rPr lang="en-US" sz="2800" dirty="0"/>
              <a:t>Pricing Across Channel Levels</a:t>
            </a:r>
            <a:endParaRPr lang="en-US" sz="2800" dirty="0">
              <a:latin typeface="Arial" charset="0"/>
            </a:endParaRPr>
          </a:p>
          <a:p>
            <a:pPr lvl="2"/>
            <a:endParaRPr lang="en-US" sz="2800" dirty="0" smtClean="0">
              <a:solidFill>
                <a:srgbClr val="0070C0"/>
              </a:solidFill>
            </a:endParaRPr>
          </a:p>
          <a:p>
            <a:pPr marL="0" indent="0">
              <a:buNone/>
            </a:pPr>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11-43</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78167618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3482"/>
            <a:ext cx="7886700" cy="521493"/>
          </a:xfrm>
        </p:spPr>
        <p:txBody>
          <a:bodyPr>
            <a:noAutofit/>
          </a:bodyPr>
          <a:lstStyle/>
          <a:p>
            <a:pPr algn="ctr"/>
            <a:r>
              <a:rPr lang="en-US" sz="3600" b="1" dirty="0">
                <a:latin typeface="+mn-lt"/>
              </a:rPr>
              <a:t>Principles </a:t>
            </a:r>
            <a:r>
              <a:rPr lang="en-US" sz="3600" b="1" dirty="0">
                <a:solidFill>
                  <a:srgbClr val="0070C0"/>
                </a:solidFill>
                <a:latin typeface="+mn-lt"/>
              </a:rPr>
              <a:t>of Marketing</a:t>
            </a:r>
            <a:endParaRPr lang="en-US" sz="3600" dirty="0">
              <a:latin typeface="+mn-lt"/>
            </a:endParaRPr>
          </a:p>
        </p:txBody>
      </p:sp>
      <p:sp>
        <p:nvSpPr>
          <p:cNvPr id="7" name="TextBox 6"/>
          <p:cNvSpPr txBox="1"/>
          <p:nvPr/>
        </p:nvSpPr>
        <p:spPr>
          <a:xfrm>
            <a:off x="1641871" y="1542887"/>
            <a:ext cx="5860257" cy="523220"/>
          </a:xfrm>
          <a:prstGeom prst="rect">
            <a:avLst/>
          </a:prstGeom>
          <a:noFill/>
        </p:spPr>
        <p:txBody>
          <a:bodyPr wrap="square" rtlCol="0">
            <a:spAutoFit/>
          </a:bodyPr>
          <a:lstStyle/>
          <a:p>
            <a:pPr algn="ctr" fontAlgn="auto">
              <a:spcBef>
                <a:spcPts val="0"/>
              </a:spcBef>
              <a:spcAft>
                <a:spcPts val="0"/>
              </a:spcAft>
            </a:pPr>
            <a:r>
              <a:rPr lang="en-US" sz="2800" b="1" dirty="0">
                <a:solidFill>
                  <a:srgbClr val="ED7D31"/>
                </a:solidFill>
                <a:latin typeface="Calibri" panose="020F0502020204030204"/>
                <a:ea typeface="+mn-ea"/>
                <a:cs typeface="+mn-cs"/>
              </a:rPr>
              <a:t>PowerPoint Copyright Page</a:t>
            </a:r>
            <a:endParaRPr lang="en-US" sz="2800" dirty="0">
              <a:solidFill>
                <a:srgbClr val="ED7D31"/>
              </a:solidFill>
              <a:latin typeface="Calibri" panose="020F0502020204030204"/>
              <a:ea typeface="+mn-ea"/>
              <a:cs typeface="+mn-cs"/>
            </a:endParaRPr>
          </a:p>
        </p:txBody>
      </p:sp>
      <p:pic>
        <p:nvPicPr>
          <p:cNvPr id="6" name="Content Placeholder 5" descr="Graphic of Copyright warnings" title="Copyright Pag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2599393"/>
            <a:ext cx="7886700" cy="2517656"/>
          </a:xfrm>
          <a:prstGeom prst="rect">
            <a:avLst/>
          </a:prstGeom>
        </p:spPr>
      </p:pic>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9" name="TextBox 8"/>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11-44</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1148175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5"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1</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dirty="0" smtClean="0"/>
              <a:t>Describe </a:t>
            </a:r>
            <a:r>
              <a:rPr lang="en-US" dirty="0"/>
              <a:t>the major strategies for pricing new </a:t>
            </a:r>
            <a:r>
              <a:rPr lang="en-US" dirty="0" smtClean="0"/>
              <a:t>products.</a:t>
            </a:r>
            <a:endParaRPr lang="en-US" dirty="0"/>
          </a:p>
          <a:p>
            <a:pPr marL="0" indent="0">
              <a:buNone/>
            </a:pPr>
            <a:endParaRPr lang="en-US" dirty="0" smtClean="0">
              <a:solidFill>
                <a:srgbClr val="0070C0"/>
              </a:solidFill>
            </a:endParaRPr>
          </a:p>
          <a:p>
            <a:pPr marL="0" indent="0">
              <a:buNone/>
            </a:pPr>
            <a:r>
              <a:rPr lang="en-US" b="1" dirty="0" smtClean="0">
                <a:solidFill>
                  <a:srgbClr val="0070C0"/>
                </a:solidFill>
              </a:rPr>
              <a:t>	</a:t>
            </a:r>
            <a:r>
              <a:rPr lang="en-US" dirty="0" smtClean="0">
                <a:solidFill>
                  <a:srgbClr val="0070C0"/>
                </a:solidFill>
              </a:rPr>
              <a:t>New </a:t>
            </a:r>
            <a:r>
              <a:rPr lang="en-US" dirty="0">
                <a:solidFill>
                  <a:srgbClr val="0070C0"/>
                </a:solidFill>
              </a:rPr>
              <a:t>Product Pricing Strategies</a:t>
            </a:r>
          </a:p>
          <a:p>
            <a:pPr marL="0" indent="0">
              <a:buNone/>
            </a:pPr>
            <a:endParaRPr lang="en-US" b="1" dirty="0" smtClean="0"/>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11-5</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566055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122829"/>
            <a:ext cx="7772400" cy="539087"/>
          </a:xfrm>
        </p:spPr>
        <p:txBody>
          <a:bodyPr anchor="b">
            <a:normAutofit/>
          </a:bodyPr>
          <a:lstStyle/>
          <a:p>
            <a:pPr algn="ctr"/>
            <a:r>
              <a:rPr lang="en-US" sz="3600" dirty="0" smtClean="0">
                <a:solidFill>
                  <a:srgbClr val="0070C0"/>
                </a:solidFill>
                <a:latin typeface="+mn-lt"/>
              </a:rPr>
              <a:t>New Product Pricing Strategies</a:t>
            </a:r>
          </a:p>
        </p:txBody>
      </p:sp>
      <p:sp>
        <p:nvSpPr>
          <p:cNvPr id="5" name="TextBox 4"/>
          <p:cNvSpPr txBox="1"/>
          <p:nvPr/>
        </p:nvSpPr>
        <p:spPr>
          <a:xfrm>
            <a:off x="908137" y="880946"/>
            <a:ext cx="7327726" cy="584775"/>
          </a:xfrm>
          <a:prstGeom prst="rect">
            <a:avLst/>
          </a:prstGeom>
          <a:noFill/>
        </p:spPr>
        <p:txBody>
          <a:bodyPr wrap="square" rtlCol="0" anchor="b">
            <a:spAutoFit/>
          </a:bodyPr>
          <a:lstStyle/>
          <a:p>
            <a:pPr algn="ctr"/>
            <a:r>
              <a:rPr lang="en-US" sz="3200" b="1" dirty="0" smtClean="0">
                <a:solidFill>
                  <a:schemeClr val="accent2"/>
                </a:solidFill>
              </a:rPr>
              <a:t>Market-skimming Pricing</a:t>
            </a:r>
            <a:endParaRPr lang="en-US" sz="3200" dirty="0">
              <a:solidFill>
                <a:schemeClr val="accent2"/>
              </a:solidFill>
            </a:endParaRPr>
          </a:p>
        </p:txBody>
      </p:sp>
      <p:sp>
        <p:nvSpPr>
          <p:cNvPr id="21506" name="Rectangle 3"/>
          <p:cNvSpPr>
            <a:spLocks noGrp="1" noChangeArrowheads="1"/>
          </p:cNvSpPr>
          <p:nvPr>
            <p:ph idx="1"/>
          </p:nvPr>
        </p:nvSpPr>
        <p:spPr>
          <a:xfrm>
            <a:off x="223284" y="2057400"/>
            <a:ext cx="8814389" cy="3086100"/>
          </a:xfrm>
        </p:spPr>
        <p:txBody>
          <a:bodyPr>
            <a:normAutofit/>
          </a:bodyPr>
          <a:lstStyle/>
          <a:p>
            <a:pPr>
              <a:buFontTx/>
              <a:buNone/>
            </a:pPr>
            <a:r>
              <a:rPr lang="en-US" b="1" dirty="0"/>
              <a:t>Market-skimming </a:t>
            </a:r>
            <a:r>
              <a:rPr lang="en-US" b="1" dirty="0" smtClean="0"/>
              <a:t>pricing</a:t>
            </a:r>
            <a:r>
              <a:rPr lang="en-US" dirty="0" smtClean="0"/>
              <a:t> </a:t>
            </a:r>
            <a:r>
              <a:rPr lang="en-US" dirty="0"/>
              <a:t>strategy </a:t>
            </a:r>
            <a:r>
              <a:rPr lang="en-US" dirty="0" smtClean="0"/>
              <a:t>sets </a:t>
            </a:r>
            <a:r>
              <a:rPr lang="en-US" dirty="0"/>
              <a:t>high initial prices to “skim” revenue layers from the </a:t>
            </a:r>
            <a:r>
              <a:rPr lang="en-US" dirty="0" smtClean="0"/>
              <a:t>market.</a:t>
            </a:r>
          </a:p>
          <a:p>
            <a:pPr>
              <a:buFontTx/>
              <a:buNone/>
            </a:pPr>
            <a:endParaRPr lang="en-US" dirty="0" smtClean="0"/>
          </a:p>
          <a:p>
            <a:pPr lvl="2"/>
            <a:r>
              <a:rPr lang="en-US" sz="2800" dirty="0" smtClean="0"/>
              <a:t>Product quality and image must support the price.</a:t>
            </a:r>
          </a:p>
          <a:p>
            <a:pPr marL="914400" lvl="2" indent="0">
              <a:buNone/>
            </a:pPr>
            <a:endParaRPr lang="en-US" sz="2800" dirty="0" smtClean="0"/>
          </a:p>
          <a:p>
            <a:pPr lvl="2"/>
            <a:r>
              <a:rPr lang="en-US" sz="2800" dirty="0" smtClean="0"/>
              <a:t>Buyers </a:t>
            </a:r>
            <a:r>
              <a:rPr lang="en-US" sz="2800" dirty="0"/>
              <a:t>must want the product at the </a:t>
            </a:r>
            <a:r>
              <a:rPr lang="en-US" sz="2800" dirty="0" smtClean="0"/>
              <a:t>price.</a:t>
            </a:r>
            <a:endParaRPr lang="en-US" sz="2800" dirty="0"/>
          </a:p>
        </p:txBody>
      </p:sp>
      <p:sp>
        <p:nvSpPr>
          <p:cNvPr id="7" name="TextBox 6"/>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11-6</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8308695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122829"/>
            <a:ext cx="7772400" cy="539087"/>
          </a:xfrm>
          <a:prstGeom prst="rect">
            <a:avLst/>
          </a:prstGeom>
        </p:spPr>
        <p:txBody>
          <a:bodyPr vert="horz" lIns="91440" tIns="45720" rIns="91440" bIns="45720" rtlCol="0" anchor="b">
            <a:norm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sz="3600" dirty="0" smtClean="0">
                <a:solidFill>
                  <a:srgbClr val="0070C0"/>
                </a:solidFill>
                <a:latin typeface="+mn-lt"/>
              </a:rPr>
              <a:t>New Product Pricing Strategies</a:t>
            </a:r>
          </a:p>
        </p:txBody>
      </p:sp>
      <p:sp>
        <p:nvSpPr>
          <p:cNvPr id="7" name="TextBox 6"/>
          <p:cNvSpPr txBox="1"/>
          <p:nvPr/>
        </p:nvSpPr>
        <p:spPr>
          <a:xfrm>
            <a:off x="908137" y="880946"/>
            <a:ext cx="7327726" cy="584775"/>
          </a:xfrm>
          <a:prstGeom prst="rect">
            <a:avLst/>
          </a:prstGeom>
          <a:noFill/>
        </p:spPr>
        <p:txBody>
          <a:bodyPr wrap="square" rtlCol="0" anchor="b">
            <a:spAutoFit/>
          </a:bodyPr>
          <a:lstStyle/>
          <a:p>
            <a:pPr algn="ctr"/>
            <a:r>
              <a:rPr lang="en-US" sz="3200" b="1" dirty="0" smtClean="0">
                <a:solidFill>
                  <a:schemeClr val="accent2"/>
                </a:solidFill>
              </a:rPr>
              <a:t>Market-penetration Pricing</a:t>
            </a:r>
            <a:endParaRPr lang="en-US" sz="3200" dirty="0">
              <a:solidFill>
                <a:schemeClr val="accent2"/>
              </a:solidFill>
            </a:endParaRPr>
          </a:p>
        </p:txBody>
      </p:sp>
      <p:sp>
        <p:nvSpPr>
          <p:cNvPr id="23554" name="Content Placeholder 4"/>
          <p:cNvSpPr>
            <a:spLocks noGrp="1"/>
          </p:cNvSpPr>
          <p:nvPr>
            <p:ph idx="1"/>
          </p:nvPr>
        </p:nvSpPr>
        <p:spPr>
          <a:xfrm>
            <a:off x="685800" y="2085970"/>
            <a:ext cx="3535471" cy="3250117"/>
          </a:xfrm>
        </p:spPr>
        <p:txBody>
          <a:bodyPr>
            <a:normAutofit fontScale="92500" lnSpcReduction="10000"/>
          </a:bodyPr>
          <a:lstStyle/>
          <a:p>
            <a:pPr marL="233363" indent="-233363">
              <a:buNone/>
            </a:pPr>
            <a:r>
              <a:rPr lang="en-US" sz="3200" b="1" dirty="0"/>
              <a:t>Market-penetration </a:t>
            </a:r>
            <a:r>
              <a:rPr lang="en-US" sz="3200" b="1" dirty="0" smtClean="0"/>
              <a:t>pricing </a:t>
            </a:r>
            <a:r>
              <a:rPr lang="en-US" sz="3200" dirty="0" smtClean="0"/>
              <a:t>involves setting </a:t>
            </a:r>
            <a:r>
              <a:rPr lang="en-US" sz="3200" dirty="0"/>
              <a:t>a low price for a new product in order to attract a large number of buyers and a large market share.</a:t>
            </a:r>
          </a:p>
          <a:p>
            <a:pPr>
              <a:lnSpc>
                <a:spcPct val="90000"/>
              </a:lnSpc>
            </a:pPr>
            <a:endParaRPr lang="en-US" sz="2250" dirty="0"/>
          </a:p>
        </p:txBody>
      </p:sp>
      <p:sp>
        <p:nvSpPr>
          <p:cNvPr id="8" name="TextBox 7"/>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6" name="TextBox 5"/>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11-7</a:t>
            </a:r>
            <a:endParaRPr lang="en-US" sz="1200" dirty="0">
              <a:solidFill>
                <a:prstClr val="black"/>
              </a:solidFill>
              <a:latin typeface="Calibri" panose="020F0502020204030204"/>
              <a:ea typeface="+mn-ea"/>
            </a:endParaRPr>
          </a:p>
        </p:txBody>
      </p:sp>
      <p:pic>
        <p:nvPicPr>
          <p:cNvPr id="2" name="Picture 1"/>
          <p:cNvPicPr>
            <a:picLocks noChangeAspect="1"/>
          </p:cNvPicPr>
          <p:nvPr/>
        </p:nvPicPr>
        <p:blipFill>
          <a:blip r:embed="rId3"/>
          <a:stretch>
            <a:fillRect/>
          </a:stretch>
        </p:blipFill>
        <p:spPr>
          <a:xfrm>
            <a:off x="4218066" y="1997503"/>
            <a:ext cx="4821062" cy="3234383"/>
          </a:xfrm>
          <a:prstGeom prst="rect">
            <a:avLst/>
          </a:prstGeom>
        </p:spPr>
      </p:pic>
    </p:spTree>
    <p:extLst>
      <p:ext uri="{BB962C8B-B14F-4D97-AF65-F5344CB8AC3E}">
        <p14:creationId xmlns:p14="http://schemas.microsoft.com/office/powerpoint/2010/main" val="229274940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5"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1</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dirty="0" smtClean="0"/>
              <a:t>Describe </a:t>
            </a:r>
            <a:r>
              <a:rPr lang="en-US" dirty="0"/>
              <a:t>the major strategies for pricing new </a:t>
            </a:r>
            <a:r>
              <a:rPr lang="en-US" dirty="0" smtClean="0"/>
              <a:t>products.</a:t>
            </a:r>
            <a:endParaRPr lang="en-US" dirty="0"/>
          </a:p>
          <a:p>
            <a:pPr marL="0" indent="0">
              <a:buNone/>
            </a:pPr>
            <a:endParaRPr lang="en-US" b="1" dirty="0" smtClean="0"/>
          </a:p>
          <a:p>
            <a:pPr lvl="2"/>
            <a:r>
              <a:rPr lang="en-US" sz="3200" dirty="0" smtClean="0"/>
              <a:t>Market-skimming pricing</a:t>
            </a:r>
          </a:p>
          <a:p>
            <a:pPr lvl="2"/>
            <a:r>
              <a:rPr lang="en-US" sz="3200" dirty="0"/>
              <a:t>Market-penetration pricing</a:t>
            </a:r>
            <a:endParaRPr lang="en-US" sz="3200" dirty="0" smtClean="0"/>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11-8</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50226423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8155" y="135769"/>
            <a:ext cx="8767688" cy="55942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3000" b="1" kern="1200">
                <a:solidFill>
                  <a:schemeClr val="tx1"/>
                </a:solidFill>
                <a:latin typeface="+mj-lt"/>
                <a:ea typeface="+mj-ea"/>
                <a:cs typeface="+mj-cs"/>
              </a:defRPr>
            </a:lvl1pPr>
          </a:lstStyle>
          <a:p>
            <a:pPr algn="ctr"/>
            <a:r>
              <a:rPr lang="en-US" altLang="en-US" sz="4000" dirty="0" smtClean="0">
                <a:latin typeface="+mn-lt"/>
              </a:rPr>
              <a:t>Pricing Strategies</a:t>
            </a:r>
            <a:endParaRPr lang="en-US" altLang="en-US" sz="4000" dirty="0">
              <a:latin typeface="+mn-lt"/>
            </a:endParaRPr>
          </a:p>
        </p:txBody>
      </p:sp>
      <p:sp>
        <p:nvSpPr>
          <p:cNvPr id="16386" name="Text Placeholder 8"/>
          <p:cNvSpPr>
            <a:spLocks noGrp="1"/>
          </p:cNvSpPr>
          <p:nvPr>
            <p:ph type="body" sz="quarter" idx="13"/>
          </p:nvPr>
        </p:nvSpPr>
        <p:spPr>
          <a:xfrm>
            <a:off x="990599" y="1227551"/>
            <a:ext cx="7162800" cy="476963"/>
          </a:xfrm>
        </p:spPr>
        <p:txBody>
          <a:bodyPr>
            <a:noAutofit/>
          </a:bodyPr>
          <a:lstStyle/>
          <a:p>
            <a:r>
              <a:rPr lang="en-US" sz="3200" dirty="0">
                <a:solidFill>
                  <a:schemeClr val="tx1"/>
                </a:solidFill>
              </a:rPr>
              <a:t>Learning </a:t>
            </a:r>
            <a:r>
              <a:rPr lang="en-US" sz="3200" dirty="0" smtClean="0">
                <a:solidFill>
                  <a:schemeClr val="tx1"/>
                </a:solidFill>
              </a:rPr>
              <a:t>Objective 2</a:t>
            </a:r>
            <a:endParaRPr lang="en-US" sz="3200" dirty="0">
              <a:solidFill>
                <a:schemeClr val="tx1"/>
              </a:solidFill>
            </a:endParaRPr>
          </a:p>
        </p:txBody>
      </p:sp>
      <p:sp>
        <p:nvSpPr>
          <p:cNvPr id="16385" name="Rectangle 3"/>
          <p:cNvSpPr>
            <a:spLocks noGrp="1" noChangeArrowheads="1"/>
          </p:cNvSpPr>
          <p:nvPr>
            <p:ph idx="1"/>
          </p:nvPr>
        </p:nvSpPr>
        <p:spPr>
          <a:xfrm>
            <a:off x="356087" y="2209800"/>
            <a:ext cx="8537391" cy="4191000"/>
          </a:xfrm>
        </p:spPr>
        <p:txBody>
          <a:bodyPr>
            <a:noAutofit/>
          </a:bodyPr>
          <a:lstStyle/>
          <a:p>
            <a:r>
              <a:rPr lang="en-US" dirty="0" smtClean="0"/>
              <a:t>Explain how companies find a set of prices that maximizes the profits from the total product mix.</a:t>
            </a:r>
          </a:p>
          <a:p>
            <a:pPr marL="0" indent="0">
              <a:buNone/>
            </a:pPr>
            <a:endParaRPr lang="en-US" sz="2800" b="1" dirty="0">
              <a:solidFill>
                <a:srgbClr val="0070C0"/>
              </a:solidFill>
              <a:latin typeface="Calibri" panose="020F0502020204030204" pitchFamily="34" charset="0"/>
            </a:endParaRPr>
          </a:p>
          <a:p>
            <a:pPr marL="0" indent="0">
              <a:buNone/>
            </a:pPr>
            <a:r>
              <a:rPr lang="en-US" b="1" dirty="0" smtClean="0">
                <a:solidFill>
                  <a:srgbClr val="0070C0"/>
                </a:solidFill>
              </a:rPr>
              <a:t>	</a:t>
            </a:r>
            <a:r>
              <a:rPr lang="en-US" dirty="0" smtClean="0">
                <a:solidFill>
                  <a:srgbClr val="0070C0"/>
                </a:solidFill>
              </a:rPr>
              <a:t>Product </a:t>
            </a:r>
            <a:r>
              <a:rPr lang="en-US" dirty="0">
                <a:solidFill>
                  <a:srgbClr val="0070C0"/>
                </a:solidFill>
              </a:rPr>
              <a:t>Mix Pricing Strategies</a:t>
            </a:r>
          </a:p>
          <a:p>
            <a:pPr marL="0" indent="0">
              <a:buNone/>
            </a:pPr>
            <a:endParaRPr lang="en-US" sz="2800" b="1" dirty="0">
              <a:solidFill>
                <a:srgbClr val="0070C0"/>
              </a:solidFill>
              <a:latin typeface="Calibri" panose="020F0502020204030204" pitchFamily="34" charset="0"/>
            </a:endParaRPr>
          </a:p>
        </p:txBody>
      </p:sp>
      <p:sp>
        <p:nvSpPr>
          <p:cNvPr id="4" name="TextBox 3"/>
          <p:cNvSpPr txBox="1"/>
          <p:nvPr/>
        </p:nvSpPr>
        <p:spPr>
          <a:xfrm>
            <a:off x="2637692" y="6477000"/>
            <a:ext cx="3868615" cy="276999"/>
          </a:xfrm>
          <a:prstGeom prst="rect">
            <a:avLst/>
          </a:prstGeom>
          <a:noFill/>
        </p:spPr>
        <p:txBody>
          <a:bodyPr wrap="square" rtlCol="0">
            <a:spAutoFit/>
          </a:bodyPr>
          <a:lstStyle/>
          <a:p>
            <a:pPr algn="ctr" fontAlgn="auto">
              <a:spcBef>
                <a:spcPts val="0"/>
              </a:spcBef>
              <a:spcAft>
                <a:spcPts val="0"/>
              </a:spcAft>
            </a:pPr>
            <a:r>
              <a:rPr lang="en-US" sz="1200" dirty="0">
                <a:solidFill>
                  <a:prstClr val="black"/>
                </a:solidFill>
                <a:latin typeface="Calibri" panose="020F0502020204030204"/>
                <a:ea typeface="+mn-ea"/>
                <a:cs typeface="+mn-cs"/>
              </a:rPr>
              <a:t>Copyright © 2016 Pearson Education, Inc.</a:t>
            </a:r>
          </a:p>
        </p:txBody>
      </p:sp>
      <p:sp>
        <p:nvSpPr>
          <p:cNvPr id="8" name="TextBox 7"/>
          <p:cNvSpPr txBox="1"/>
          <p:nvPr/>
        </p:nvSpPr>
        <p:spPr>
          <a:xfrm>
            <a:off x="8287336" y="6477000"/>
            <a:ext cx="875714" cy="276999"/>
          </a:xfrm>
          <a:prstGeom prst="rect">
            <a:avLst/>
          </a:prstGeom>
          <a:noFill/>
        </p:spPr>
        <p:txBody>
          <a:bodyPr wrap="square" rtlCol="0">
            <a:spAutoFit/>
          </a:bodyPr>
          <a:lstStyle/>
          <a:p>
            <a:pPr algn="r" fontAlgn="auto">
              <a:spcBef>
                <a:spcPts val="0"/>
              </a:spcBef>
              <a:spcAft>
                <a:spcPts val="0"/>
              </a:spcAft>
            </a:pPr>
            <a:r>
              <a:rPr lang="en-US" sz="1200" dirty="0" smtClean="0">
                <a:solidFill>
                  <a:prstClr val="black"/>
                </a:solidFill>
                <a:latin typeface="Calibri" panose="020F0502020204030204"/>
                <a:ea typeface="+mn-ea"/>
              </a:rPr>
              <a:t>11-9</a:t>
            </a:r>
            <a:endParaRPr lang="en-US" sz="1200" dirty="0">
              <a:solidFill>
                <a:prstClr val="black"/>
              </a:solidFill>
              <a:latin typeface="Calibri" panose="020F0502020204030204"/>
              <a:ea typeface="+mn-ea"/>
            </a:endParaRPr>
          </a:p>
        </p:txBody>
      </p:sp>
    </p:spTree>
    <p:extLst>
      <p:ext uri="{BB962C8B-B14F-4D97-AF65-F5344CB8AC3E}">
        <p14:creationId xmlns:p14="http://schemas.microsoft.com/office/powerpoint/2010/main" val="3798314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2013</TotalTime>
  <Words>6713</Words>
  <Application>Microsoft Office PowerPoint</Application>
  <PresentationFormat>On-screen Show (4:3)</PresentationFormat>
  <Paragraphs>576</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Principles of Marketing</vt:lpstr>
      <vt:lpstr>PowerPoint Presentation</vt:lpstr>
      <vt:lpstr>PowerPoint Presentation</vt:lpstr>
      <vt:lpstr>PowerPoint Presentation</vt:lpstr>
      <vt:lpstr>PowerPoint Presentation</vt:lpstr>
      <vt:lpstr>New Product Pricing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of Marketing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Eleven</dc:title>
  <dc:creator>Douglas Martin</dc:creator>
  <cp:lastModifiedBy>Desktop Services</cp:lastModifiedBy>
  <cp:revision>119</cp:revision>
  <dcterms:created xsi:type="dcterms:W3CDTF">2014-09-18T20:42:40Z</dcterms:created>
  <dcterms:modified xsi:type="dcterms:W3CDTF">2015-09-25T19:37:40Z</dcterms:modified>
</cp:coreProperties>
</file>