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92" r:id="rId2"/>
    <p:sldId id="315" r:id="rId3"/>
    <p:sldId id="299" r:id="rId4"/>
    <p:sldId id="300" r:id="rId5"/>
    <p:sldId id="301" r:id="rId6"/>
    <p:sldId id="316" r:id="rId7"/>
    <p:sldId id="309" r:id="rId8"/>
    <p:sldId id="303" r:id="rId9"/>
    <p:sldId id="260" r:id="rId10"/>
    <p:sldId id="261" r:id="rId11"/>
    <p:sldId id="262" r:id="rId12"/>
    <p:sldId id="263" r:id="rId13"/>
    <p:sldId id="264" r:id="rId14"/>
    <p:sldId id="265" r:id="rId15"/>
    <p:sldId id="266" r:id="rId16"/>
    <p:sldId id="311" r:id="rId17"/>
    <p:sldId id="312" r:id="rId18"/>
    <p:sldId id="268" r:id="rId19"/>
    <p:sldId id="269" r:id="rId20"/>
    <p:sldId id="270" r:id="rId21"/>
    <p:sldId id="272" r:id="rId22"/>
    <p:sldId id="271" r:id="rId23"/>
    <p:sldId id="310" r:id="rId24"/>
    <p:sldId id="305" r:id="rId25"/>
    <p:sldId id="273" r:id="rId26"/>
    <p:sldId id="274" r:id="rId27"/>
    <p:sldId id="313" r:id="rId28"/>
    <p:sldId id="275" r:id="rId29"/>
    <p:sldId id="276" r:id="rId30"/>
    <p:sldId id="277" r:id="rId31"/>
    <p:sldId id="278" r:id="rId32"/>
    <p:sldId id="279" r:id="rId33"/>
    <p:sldId id="280" r:id="rId34"/>
    <p:sldId id="281" r:id="rId35"/>
    <p:sldId id="282" r:id="rId36"/>
    <p:sldId id="306" r:id="rId37"/>
    <p:sldId id="307" r:id="rId38"/>
    <p:sldId id="283" r:id="rId39"/>
    <p:sldId id="284" r:id="rId40"/>
    <p:sldId id="285" r:id="rId41"/>
    <p:sldId id="286" r:id="rId42"/>
    <p:sldId id="287" r:id="rId43"/>
    <p:sldId id="288" r:id="rId44"/>
    <p:sldId id="289" r:id="rId45"/>
    <p:sldId id="290" r:id="rId46"/>
    <p:sldId id="314" r:id="rId47"/>
    <p:sldId id="291" r:id="rId48"/>
    <p:sldId id="308" r:id="rId49"/>
    <p:sldId id="29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11" clrIdx="0"/>
  <p:cmAuthor id="1" name="Douglas Martin" initials="DM"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58185" autoAdjust="0"/>
  </p:normalViewPr>
  <p:slideViewPr>
    <p:cSldViewPr snapToGrid="0">
      <p:cViewPr>
        <p:scale>
          <a:sx n="103" d="100"/>
          <a:sy n="103" d="100"/>
        </p:scale>
        <p:origin x="-102" y="-2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39" qsCatId="simple" csTypeId="urn:microsoft.com/office/officeart/2005/8/colors/colorful2" csCatId="colorful" phldr="1"/>
      <dgm:spPr/>
      <dgm:t>
        <a:bodyPr/>
        <a:lstStyle/>
        <a:p>
          <a:endParaRPr lang="en-US"/>
        </a:p>
      </dgm:t>
    </dgm:pt>
    <dgm:pt modelId="{44D2AFFA-7EBB-4457-8372-7BAF10DE707B}">
      <dgm:prSet custT="1"/>
      <dgm:spPr/>
      <dgm:t>
        <a:bodyPr/>
        <a:lstStyle/>
        <a:p>
          <a:pPr rtl="0"/>
          <a:r>
            <a:rPr lang="en-US" sz="1800" b="1" dirty="0" smtClean="0"/>
            <a:t>Geographic segmentation</a:t>
          </a:r>
          <a:endParaRPr lang="en-US" sz="1800" b="1" dirty="0"/>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smtClean="0"/>
            <a:t>Demographic segmentation</a:t>
          </a:r>
          <a:endParaRPr lang="en-US" sz="1800" b="1" dirty="0"/>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smtClean="0"/>
            <a:t>Psychographic segmentation</a:t>
          </a:r>
          <a:endParaRPr lang="en-US" sz="1800" b="1" dirty="0"/>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smtClean="0"/>
            <a:t>Behavioral segmentation</a:t>
          </a:r>
          <a:endParaRPr lang="en-US" sz="1800" b="1" dirty="0"/>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t>
        <a:bodyPr/>
        <a:lstStyle/>
        <a:p>
          <a:endParaRPr lang="en-US"/>
        </a:p>
      </dgm:t>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DAA959D4-0EFF-4F54-B5CB-A319979DEFD4}" srcId="{0DD319D9-FE25-4227-9335-B693E0B8ADB3}" destId="{44D2AFFA-7EBB-4457-8372-7BAF10DE707B}" srcOrd="0" destOrd="0" parTransId="{AC5477EB-571E-4401-B426-603BF8EDF044}" sibTransId="{425AD90E-15A3-4D9A-8F4F-73660CAF3CF3}"/>
    <dgm:cxn modelId="{974D6BEF-AF52-4A93-973C-C58A43497386}" type="presOf" srcId="{5B92F025-C53C-44BA-9C22-877A222C855C}" destId="{128BD139-926A-444E-951D-3B402AC0BC2F}" srcOrd="0" destOrd="0" presId="urn:microsoft.com/office/officeart/2005/8/layout/matrix3"/>
    <dgm:cxn modelId="{21067513-7011-402B-BD9D-21B333BBC267}" type="presOf" srcId="{0DD319D9-FE25-4227-9335-B693E0B8ADB3}" destId="{3108E4AF-B52B-427E-BC83-C3FC07E13377}"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BB9CAC31-D2ED-448F-A4DF-A192A76FDEC5}" srcId="{0DD319D9-FE25-4227-9335-B693E0B8ADB3}" destId="{5B92F025-C53C-44BA-9C22-877A222C855C}" srcOrd="2" destOrd="0" parTransId="{C04FE7C2-9108-48D3-9C9F-FBD9976E4296}" sibTransId="{01EBF02C-16FE-4EB2-B9C9-7F527C1F1EAF}"/>
    <dgm:cxn modelId="{DA7A6A0C-BA34-4642-807B-29D82B510505}" srcId="{0DD319D9-FE25-4227-9335-B693E0B8ADB3}" destId="{C02E4479-91D2-4EFA-981C-E34F70BF66DE}" srcOrd="4" destOrd="0" parTransId="{76E0D522-524D-4587-A041-C89CF4066D5C}" sibTransId="{B56742DE-5886-42D4-97C5-47CCE058081C}"/>
    <dgm:cxn modelId="{62570520-6C4A-4D05-88E9-65C23D9C085E}" srcId="{0DD319D9-FE25-4227-9335-B693E0B8ADB3}" destId="{9EBCBE55-B008-4E7F-BDAB-87A32F26C0C6}" srcOrd="3" destOrd="0" parTransId="{E7622C26-8F2C-41F4-B6F1-E71FF382DA3D}" sibTransId="{8D2DD6DA-BFAE-4AD5-8815-D9292930DB62}"/>
    <dgm:cxn modelId="{44A45D68-615C-491E-8F33-D7C75749F98E}" type="presOf" srcId="{5D0F6EFF-07C4-4EAA-A3F2-B1FD5E957AA2}" destId="{FF5B7128-1CD2-4BEE-8825-D9246086A561}" srcOrd="0" destOrd="0" presId="urn:microsoft.com/office/officeart/2005/8/layout/matrix3"/>
    <dgm:cxn modelId="{4753A6AE-A90B-4ABF-B43B-246DD211B0D1}" type="presOf" srcId="{44D2AFFA-7EBB-4457-8372-7BAF10DE707B}" destId="{239C166D-9485-427A-943F-ADE2E7EC11A1}" srcOrd="0" destOrd="0" presId="urn:microsoft.com/office/officeart/2005/8/layout/matrix3"/>
    <dgm:cxn modelId="{4E97F541-20FA-4995-BFDE-4B3EB64629F4}" type="presOf" srcId="{9EBCBE55-B008-4E7F-BDAB-87A32F26C0C6}" destId="{577EDF94-B6C3-40EA-9B71-3171FAD8FBAA}" srcOrd="0" destOrd="0" presId="urn:microsoft.com/office/officeart/2005/8/layout/matrix3"/>
    <dgm:cxn modelId="{D8AEBA1A-92EA-4CD6-BB0A-0929B72A04ED}" type="presParOf" srcId="{3108E4AF-B52B-427E-BC83-C3FC07E13377}" destId="{2930E188-8347-4619-9B01-061C83B78FA9}" srcOrd="0" destOrd="0" presId="urn:microsoft.com/office/officeart/2005/8/layout/matrix3"/>
    <dgm:cxn modelId="{2BE6A92F-F6D5-4A3C-817D-B44F24A8EB2E}" type="presParOf" srcId="{3108E4AF-B52B-427E-BC83-C3FC07E13377}" destId="{239C166D-9485-427A-943F-ADE2E7EC11A1}" srcOrd="1" destOrd="0" presId="urn:microsoft.com/office/officeart/2005/8/layout/matrix3"/>
    <dgm:cxn modelId="{06AB5F57-6FA0-4278-B03B-21CBDE7C5A12}" type="presParOf" srcId="{3108E4AF-B52B-427E-BC83-C3FC07E13377}" destId="{FF5B7128-1CD2-4BEE-8825-D9246086A561}" srcOrd="2" destOrd="0" presId="urn:microsoft.com/office/officeart/2005/8/layout/matrix3"/>
    <dgm:cxn modelId="{7FFEF7A8-CD9C-44A5-8BC6-A20DC64F92DA}" type="presParOf" srcId="{3108E4AF-B52B-427E-BC83-C3FC07E13377}" destId="{128BD139-926A-444E-951D-3B402AC0BC2F}" srcOrd="3" destOrd="0" presId="urn:microsoft.com/office/officeart/2005/8/layout/matrix3"/>
    <dgm:cxn modelId="{8893747D-4326-493D-8E00-66F80F6C8A51}" type="presParOf" srcId="{3108E4AF-B52B-427E-BC83-C3FC07E13377}" destId="{577EDF94-B6C3-40EA-9B71-3171FAD8FBA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4" loCatId="list" qsTypeId="urn:microsoft.com/office/officeart/2005/8/quickstyle/simple1#40" qsCatId="simple" csTypeId="urn:microsoft.com/office/officeart/2005/8/colors/colorful2" csCatId="colorful" phldr="1"/>
      <dgm:spPr/>
      <dgm:t>
        <a:bodyPr/>
        <a:lstStyle/>
        <a:p>
          <a:endParaRPr lang="en-US"/>
        </a:p>
      </dgm:t>
    </dgm:pt>
    <dgm:pt modelId="{F5AA2DA8-75A1-4A5F-A61A-3F879A22416C}">
      <dgm:prSet/>
      <dgm:spPr/>
      <dgm:t>
        <a:bodyPr/>
        <a:lstStyle/>
        <a:p>
          <a:pPr rtl="0"/>
          <a:r>
            <a:rPr lang="en-US" b="0" dirty="0" smtClean="0">
              <a:solidFill>
                <a:schemeClr val="tx1"/>
              </a:solidFill>
            </a:rPr>
            <a:t>Geographic location</a:t>
          </a:r>
          <a:endParaRPr lang="en-US" dirty="0">
            <a:solidFill>
              <a:schemeClr val="tx1"/>
            </a:solidFill>
          </a:endParaRPr>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solidFill>
                <a:schemeClr val="tx1"/>
              </a:solidFill>
            </a:rPr>
            <a:t>Economic factors</a:t>
          </a:r>
          <a:endParaRPr lang="en-US" dirty="0">
            <a:solidFill>
              <a:schemeClr val="tx1"/>
            </a:solidFill>
          </a:endParaRPr>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smtClean="0">
              <a:solidFill>
                <a:schemeClr val="tx1"/>
              </a:solidFill>
            </a:rPr>
            <a:t>Political and legal factors </a:t>
          </a:r>
          <a:endParaRPr lang="en-US" dirty="0">
            <a:solidFill>
              <a:schemeClr val="tx1"/>
            </a:solidFill>
          </a:endParaRPr>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solidFill>
                <a:schemeClr val="tx1"/>
              </a:solidFill>
            </a:rPr>
            <a:t>Cultural factors</a:t>
          </a:r>
          <a:endParaRPr lang="en-US" dirty="0">
            <a:solidFill>
              <a:schemeClr val="tx1"/>
            </a:solidFill>
          </a:endParaRPr>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t>
        <a:bodyPr/>
        <a:lstStyle/>
        <a:p>
          <a:endParaRPr lang="en-US"/>
        </a:p>
      </dgm:t>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t>
        <a:bodyPr/>
        <a:lstStyle/>
        <a:p>
          <a:endParaRPr lang="en-US"/>
        </a:p>
      </dgm:t>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t>
        <a:bodyPr/>
        <a:lstStyle/>
        <a:p>
          <a:endParaRPr lang="en-US"/>
        </a:p>
      </dgm:t>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761148FB-4FBD-4BE6-92DD-831E22A123A9}" type="presOf" srcId="{5071DC24-BB56-4DB1-A8D6-1C7789B71A46}" destId="{A58368D9-553D-4A50-8D4E-4DAA8F350C73}" srcOrd="0" destOrd="0" presId="urn:microsoft.com/office/officeart/2005/8/layout/default#4"/>
    <dgm:cxn modelId="{BAB8632C-348F-4AA7-85E3-455553F2D78A}" type="presOf" srcId="{F5AA2DA8-75A1-4A5F-A61A-3F879A22416C}" destId="{99330B33-AB7A-41CA-AAE4-709D4F559684}" srcOrd="0" destOrd="0" presId="urn:microsoft.com/office/officeart/2005/8/layout/default#4"/>
    <dgm:cxn modelId="{F8D0CA71-858F-458F-81EC-2336275685B1}" type="presOf" srcId="{5B817C1C-4026-4328-AC9E-EC28A7577B55}" destId="{1B4CDDBB-190A-4591-92AB-A505223B5D6E}" srcOrd="0" destOrd="0" presId="urn:microsoft.com/office/officeart/2005/8/layout/default#4"/>
    <dgm:cxn modelId="{4F1C72F6-1302-4CFD-872B-EDFFB3983342}" type="presOf" srcId="{8ECE34CF-1829-43BF-ADED-7B04A6F0B88A}" destId="{8523D405-B75A-4419-BA4C-D9FEA11F64E0}" srcOrd="0" destOrd="0" presId="urn:microsoft.com/office/officeart/2005/8/layout/default#4"/>
    <dgm:cxn modelId="{ECDEA949-3EE0-46AF-A227-871802A5E7B4}" type="presOf" srcId="{FF5E0B35-9C62-4298-9D78-9AE8EDCC5A5F}" destId="{F4FE62FD-FA44-4BFF-9D52-E06BFA491A85}" srcOrd="0" destOrd="0" presId="urn:microsoft.com/office/officeart/2005/8/layout/default#4"/>
    <dgm:cxn modelId="{6B769059-43F1-4835-9A8A-AF4F77E32CF5}" srcId="{8ECE34CF-1829-43BF-ADED-7B04A6F0B88A}" destId="{5071DC24-BB56-4DB1-A8D6-1C7789B71A46}" srcOrd="2" destOrd="0" parTransId="{7E1984AE-0980-463F-84B2-0D5C433A261A}" sibTransId="{5B201F4A-900D-41BF-A63B-3A814578C3E3}"/>
    <dgm:cxn modelId="{CA9D9D41-969D-4E2F-BFC8-C37A0E6ECF61}" srcId="{8ECE34CF-1829-43BF-ADED-7B04A6F0B88A}" destId="{F5AA2DA8-75A1-4A5F-A61A-3F879A22416C}" srcOrd="0" destOrd="0" parTransId="{F65F9686-015E-4297-8355-EAEEC60FC20B}" sibTransId="{8EA2B8E0-B3D5-4E08-9F6E-ADDCC45422F9}"/>
    <dgm:cxn modelId="{6832183E-33F1-4471-A299-C17BDDAAA3DC}" srcId="{8ECE34CF-1829-43BF-ADED-7B04A6F0B88A}" destId="{5B817C1C-4026-4328-AC9E-EC28A7577B55}" srcOrd="1" destOrd="0" parTransId="{2770B10A-81CA-4B66-959E-194728BFE479}" sibTransId="{F976ACD0-8F0F-4ABC-AB4A-C536AA877BD4}"/>
    <dgm:cxn modelId="{B57D3A13-9F8D-41D6-B26C-C72CBA5C50BF}" type="presParOf" srcId="{8523D405-B75A-4419-BA4C-D9FEA11F64E0}" destId="{99330B33-AB7A-41CA-AAE4-709D4F559684}" srcOrd="0" destOrd="0" presId="urn:microsoft.com/office/officeart/2005/8/layout/default#4"/>
    <dgm:cxn modelId="{62B9B9FA-543B-42BA-8F0F-AD7495AF0FBA}" type="presParOf" srcId="{8523D405-B75A-4419-BA4C-D9FEA11F64E0}" destId="{EDF83609-62D2-4119-9E0B-C35ED62BCB71}" srcOrd="1" destOrd="0" presId="urn:microsoft.com/office/officeart/2005/8/layout/default#4"/>
    <dgm:cxn modelId="{8E525D33-5F9B-467D-AA40-B8BE53E432D7}" type="presParOf" srcId="{8523D405-B75A-4419-BA4C-D9FEA11F64E0}" destId="{1B4CDDBB-190A-4591-92AB-A505223B5D6E}" srcOrd="2" destOrd="0" presId="urn:microsoft.com/office/officeart/2005/8/layout/default#4"/>
    <dgm:cxn modelId="{64216D5B-F0FE-4B72-8959-3D9D427557B1}" type="presParOf" srcId="{8523D405-B75A-4419-BA4C-D9FEA11F64E0}" destId="{9DA7CB6D-2FD9-4AF8-B56F-E9BC82DF486C}" srcOrd="3" destOrd="0" presId="urn:microsoft.com/office/officeart/2005/8/layout/default#4"/>
    <dgm:cxn modelId="{E69D6A19-64BE-451D-B29A-A8984DEEAE24}" type="presParOf" srcId="{8523D405-B75A-4419-BA4C-D9FEA11F64E0}" destId="{A58368D9-553D-4A50-8D4E-4DAA8F350C73}" srcOrd="4" destOrd="0" presId="urn:microsoft.com/office/officeart/2005/8/layout/default#4"/>
    <dgm:cxn modelId="{ABBC1657-7FB8-4C0E-83D1-3293738DF3CD}" type="presParOf" srcId="{8523D405-B75A-4419-BA4C-D9FEA11F64E0}" destId="{68A04D14-4372-40A4-B918-5C268DFD9108}" srcOrd="5" destOrd="0" presId="urn:microsoft.com/office/officeart/2005/8/layout/default#4"/>
    <dgm:cxn modelId="{6E5455D4-071B-49F9-A063-12AE8EA6C764}" type="presParOf" srcId="{8523D405-B75A-4419-BA4C-D9FEA11F64E0}" destId="{F4FE62FD-FA44-4BFF-9D52-E06BFA491A85}"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5" loCatId="list" qsTypeId="urn:microsoft.com/office/officeart/2005/8/quickstyle/simple3" qsCatId="simple" csTypeId="urn:microsoft.com/office/officeart/2005/8/colors/colorful2" csCatId="colorful"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dirty="0" smtClean="0"/>
            <a:t>Accessible</a:t>
          </a:r>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dirty="0" smtClean="0"/>
            <a:t>Substantial</a:t>
          </a:r>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dirty="0" smtClean="0"/>
            <a:t>Differentiable</a:t>
          </a:r>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dirty="0" smtClean="0"/>
            <a:t>Actionable</a:t>
          </a:r>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t>
        <a:bodyPr/>
        <a:lstStyle/>
        <a:p>
          <a:endParaRPr lang="en-US"/>
        </a:p>
      </dgm:t>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t>
        <a:bodyPr/>
        <a:lstStyle/>
        <a:p>
          <a:endParaRPr lang="en-US"/>
        </a:p>
      </dgm:t>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t>
        <a:bodyPr/>
        <a:lstStyle/>
        <a:p>
          <a:endParaRPr lang="en-US"/>
        </a:p>
      </dgm:t>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t>
        <a:bodyPr/>
        <a:lstStyle/>
        <a:p>
          <a:endParaRPr lang="en-US"/>
        </a:p>
      </dgm:t>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94A6F2C0-BD50-4E33-9B9C-E63AC56692A0}" type="presOf" srcId="{D6A65E69-D219-4E29-9408-35E388C4D838}" destId="{1AD4185E-108F-4C5D-812E-78781E81827E}" srcOrd="0" destOrd="0" presId="urn:microsoft.com/office/officeart/2005/8/layout/default#5"/>
    <dgm:cxn modelId="{A59BD108-5E03-4D48-8CAA-17EEFDC279C4}" srcId="{53EC7F58-252D-45DC-A2AF-91E6C00808ED}" destId="{D6A65E69-D219-4E29-9408-35E388C4D838}" srcOrd="1" destOrd="0" parTransId="{6178A699-8A62-4554-9F6E-26E02AEC046C}" sibTransId="{33247F6D-46CD-4E36-A10C-F858266E6D2D}"/>
    <dgm:cxn modelId="{9CC00FE0-B4D9-4E69-B211-81B00CD18BDF}" srcId="{53EC7F58-252D-45DC-A2AF-91E6C00808ED}" destId="{85A90EB4-456C-4AB4-BC32-6FE0BAD67293}" srcOrd="2" destOrd="0" parTransId="{0C24582D-7A19-44FD-A1DB-4AFEA517251A}" sibTransId="{D6836D5C-DF63-4A73-BB46-7196444FD600}"/>
    <dgm:cxn modelId="{007A9EBC-EB84-4B65-B074-0AD8A65AB506}" type="presOf" srcId="{53EC7F58-252D-45DC-A2AF-91E6C00808ED}" destId="{48F61AAE-EC08-423D-A8A1-EB0EA72BB208}" srcOrd="0" destOrd="0" presId="urn:microsoft.com/office/officeart/2005/8/layout/default#5"/>
    <dgm:cxn modelId="{7329CF48-0367-40AE-9DF9-53A9595ABE86}" type="presOf" srcId="{85A90EB4-456C-4AB4-BC32-6FE0BAD67293}" destId="{11C35352-86F7-4889-A461-F8A9D3F12BDF}" srcOrd="0" destOrd="0" presId="urn:microsoft.com/office/officeart/2005/8/layout/default#5"/>
    <dgm:cxn modelId="{0984671D-0320-41C0-AEAD-A0624792A04B}" srcId="{53EC7F58-252D-45DC-A2AF-91E6C00808ED}" destId="{78951E83-5D7B-40C8-9649-21968B30CCA1}" srcOrd="3" destOrd="0" parTransId="{3E333009-AB1D-4C2E-995D-43D7E081739E}" sibTransId="{10E1EDFD-F540-49F8-921D-181896084901}"/>
    <dgm:cxn modelId="{A23D493A-CD2F-4BA2-8B25-C572C0FE9677}" type="presOf" srcId="{55381AAD-A087-4611-A832-1ECE6C7EF15C}" destId="{05950C03-D5A8-4BC0-BE31-30285A3D8A5D}" srcOrd="0" destOrd="0" presId="urn:microsoft.com/office/officeart/2005/8/layout/default#5"/>
    <dgm:cxn modelId="{67FC9F24-8638-4EE5-B9D6-B42ABB4F76B8}" srcId="{53EC7F58-252D-45DC-A2AF-91E6C00808ED}" destId="{3E5BC873-D70A-45B4-8930-3D6ED96CF620}" srcOrd="4" destOrd="0" parTransId="{9EC40971-AB96-4FE1-B339-A44220D84ACA}" sibTransId="{9A60607F-5217-4A96-9A39-3AC0237D7101}"/>
    <dgm:cxn modelId="{5AC69889-FE28-4073-B8E5-FC32C6234796}" type="presOf" srcId="{3E5BC873-D70A-45B4-8930-3D6ED96CF620}" destId="{51639670-0E6F-4E63-9FF0-39E4C88DEA5F}" srcOrd="0" destOrd="0" presId="urn:microsoft.com/office/officeart/2005/8/layout/default#5"/>
    <dgm:cxn modelId="{0678D74C-F165-4531-8685-8F49B110AA50}" type="presOf" srcId="{78951E83-5D7B-40C8-9649-21968B30CCA1}" destId="{B14E602B-B6B8-4EAB-8497-CB0179BE9449}" srcOrd="0" destOrd="0" presId="urn:microsoft.com/office/officeart/2005/8/layout/default#5"/>
    <dgm:cxn modelId="{89490F0B-72A4-4D08-8087-978D925D2C00}" srcId="{53EC7F58-252D-45DC-A2AF-91E6C00808ED}" destId="{55381AAD-A087-4611-A832-1ECE6C7EF15C}" srcOrd="0" destOrd="0" parTransId="{65558E9E-EEFE-432F-869C-6586990C1008}" sibTransId="{79A8E6D9-0E53-4A83-AEE1-1221F405C6A9}"/>
    <dgm:cxn modelId="{B088A088-3435-459B-A22D-91DDFD671EFD}" type="presParOf" srcId="{48F61AAE-EC08-423D-A8A1-EB0EA72BB208}" destId="{05950C03-D5A8-4BC0-BE31-30285A3D8A5D}" srcOrd="0" destOrd="0" presId="urn:microsoft.com/office/officeart/2005/8/layout/default#5"/>
    <dgm:cxn modelId="{774CDCA8-3133-46D3-BB38-48E681EA8116}" type="presParOf" srcId="{48F61AAE-EC08-423D-A8A1-EB0EA72BB208}" destId="{954BE143-872D-4C79-838F-D2B5B60CBBB5}" srcOrd="1" destOrd="0" presId="urn:microsoft.com/office/officeart/2005/8/layout/default#5"/>
    <dgm:cxn modelId="{F38716A1-E520-4D82-842D-9E4974F7F689}" type="presParOf" srcId="{48F61AAE-EC08-423D-A8A1-EB0EA72BB208}" destId="{1AD4185E-108F-4C5D-812E-78781E81827E}" srcOrd="2" destOrd="0" presId="urn:microsoft.com/office/officeart/2005/8/layout/default#5"/>
    <dgm:cxn modelId="{5EBA71DD-4E71-45D0-A93C-2A0591882F9A}" type="presParOf" srcId="{48F61AAE-EC08-423D-A8A1-EB0EA72BB208}" destId="{D4A0095D-2485-4FC9-BB7E-F774B8DC574F}" srcOrd="3" destOrd="0" presId="urn:microsoft.com/office/officeart/2005/8/layout/default#5"/>
    <dgm:cxn modelId="{50D5AB52-8FD3-45FD-8860-9AD62C1F9EB3}" type="presParOf" srcId="{48F61AAE-EC08-423D-A8A1-EB0EA72BB208}" destId="{11C35352-86F7-4889-A461-F8A9D3F12BDF}" srcOrd="4" destOrd="0" presId="urn:microsoft.com/office/officeart/2005/8/layout/default#5"/>
    <dgm:cxn modelId="{F60DE579-5E9E-4586-8B52-328A0AA2F824}" type="presParOf" srcId="{48F61AAE-EC08-423D-A8A1-EB0EA72BB208}" destId="{C929FAD5-6867-456C-BC96-2F8D56EC01D5}" srcOrd="5" destOrd="0" presId="urn:microsoft.com/office/officeart/2005/8/layout/default#5"/>
    <dgm:cxn modelId="{E275525F-3E01-45C9-8208-BB6ABA7269CC}" type="presParOf" srcId="{48F61AAE-EC08-423D-A8A1-EB0EA72BB208}" destId="{B14E602B-B6B8-4EAB-8497-CB0179BE9449}" srcOrd="6" destOrd="0" presId="urn:microsoft.com/office/officeart/2005/8/layout/default#5"/>
    <dgm:cxn modelId="{186E7769-3B46-4312-975A-E7587983ECBF}" type="presParOf" srcId="{48F61AAE-EC08-423D-A8A1-EB0EA72BB208}" destId="{DAD35007-64DA-4413-82F5-6884C30FFF5F}" srcOrd="7" destOrd="0" presId="urn:microsoft.com/office/officeart/2005/8/layout/default#5"/>
    <dgm:cxn modelId="{453F43FD-45B7-4CFC-950A-C38DDE749874}" type="presParOf" srcId="{48F61AAE-EC08-423D-A8A1-EB0EA72BB208}" destId="{51639670-0E6F-4E63-9FF0-39E4C88DEA5F}" srcOrd="8"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41" qsCatId="simple" csTypeId="urn:microsoft.com/office/officeart/2005/8/colors/colorful2" csCatId="colorful" phldr="1"/>
      <dgm:spPr/>
      <dgm:t>
        <a:bodyPr/>
        <a:lstStyle/>
        <a:p>
          <a:endParaRPr lang="en-US"/>
        </a:p>
      </dgm:t>
    </dgm:pt>
    <dgm:pt modelId="{965E46E5-4843-41D1-9D0C-468C26FA9AA6}">
      <dgm:prSet phldrT="[Text]" custT="1"/>
      <dgm:spPr/>
      <dgm:t>
        <a:bodyPr/>
        <a:lstStyle/>
        <a:p>
          <a:r>
            <a:rPr lang="en-US" sz="3200" dirty="0" smtClean="0">
              <a:solidFill>
                <a:schemeClr val="tx1"/>
              </a:solidFill>
            </a:rPr>
            <a:t>Product</a:t>
          </a:r>
          <a:endParaRPr lang="en-US" sz="3200" dirty="0">
            <a:solidFill>
              <a:schemeClr val="tx1"/>
            </a:solidFill>
          </a:endParaRPr>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3200" dirty="0" smtClean="0">
              <a:solidFill>
                <a:schemeClr val="tx1"/>
              </a:solidFill>
            </a:rPr>
            <a:t>Services</a:t>
          </a:r>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3200" dirty="0" smtClean="0">
              <a:solidFill>
                <a:schemeClr val="tx1"/>
              </a:solidFill>
            </a:rPr>
            <a:t>Channels</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3200" dirty="0" smtClean="0">
              <a:solidFill>
                <a:schemeClr val="tx1"/>
              </a:solidFill>
            </a:rPr>
            <a:t>People</a:t>
          </a:r>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3200" dirty="0" smtClean="0">
              <a:solidFill>
                <a:schemeClr val="tx1"/>
              </a:solidFill>
            </a:rPr>
            <a:t>Image</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NeighborY="89084">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C6C96ABD-E4C7-47D6-B773-57243550FA3C}" type="presOf" srcId="{05955573-3167-4078-B56C-D3C2AD4D3FA4}" destId="{ADA97DE5-2C1D-4311-8F11-7109D8166721}"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A9DCC388-235A-42E1-9402-A7E2864B9306}" srcId="{F7E885BE-B713-4085-B8C2-4730D3CEC794}" destId="{3C2A5247-23E3-4CF0-A90E-04FE5C85686D}" srcOrd="1" destOrd="0" parTransId="{48ED2212-4A17-4B62-95F0-02185D99A8F9}" sibTransId="{EA0440A6-2B0F-48A8-9CEB-55C9A97FF539}"/>
    <dgm:cxn modelId="{E4F919C2-B611-4F23-9BA5-B7044D898C73}" srcId="{F7E885BE-B713-4085-B8C2-4730D3CEC794}" destId="{965E46E5-4843-41D1-9D0C-468C26FA9AA6}" srcOrd="0" destOrd="0" parTransId="{A115F5DD-7BE8-4DFE-9378-371ACAD07BC7}" sibTransId="{7093A0E6-6CC3-437A-BC4C-10B60761A89C}"/>
    <dgm:cxn modelId="{BF9DD4E3-37B2-4216-BC71-A70C995E1987}" type="presOf" srcId="{3C2A5247-23E3-4CF0-A90E-04FE5C85686D}" destId="{BBEB0502-F629-4C7C-ACAB-7F90991F077A}" srcOrd="0" destOrd="0" presId="urn:microsoft.com/office/officeart/2005/8/layout/vList2"/>
    <dgm:cxn modelId="{6F408772-CB83-4449-AA57-E54F4EF8F836}" type="presOf" srcId="{11C0683C-4920-413F-9C3D-ECD7B65D3751}" destId="{F73B8C1A-FEFF-4691-B3E8-2B81CE7C3447}" srcOrd="0" destOrd="0" presId="urn:microsoft.com/office/officeart/2005/8/layout/vList2"/>
    <dgm:cxn modelId="{5105A9BA-BB1B-441F-B66B-186C4251420B}" type="presOf" srcId="{965E46E5-4843-41D1-9D0C-468C26FA9AA6}" destId="{C09B3B0B-3AAC-4C7C-B985-64A381224091}" srcOrd="0" destOrd="0" presId="urn:microsoft.com/office/officeart/2005/8/layout/vList2"/>
    <dgm:cxn modelId="{4C53F7F0-6D07-4A57-8100-653335A7EEDB}" type="presOf" srcId="{609C148F-AB26-444E-AD2C-D4FE910EDB8E}" destId="{1190BF91-F168-4ECA-8CF5-AE00F414FA0A}" srcOrd="0" destOrd="0" presId="urn:microsoft.com/office/officeart/2005/8/layout/vList2"/>
    <dgm:cxn modelId="{E82A03CA-58CE-4F65-9ADC-A08BCF9633EB}" type="presOf" srcId="{F7E885BE-B713-4085-B8C2-4730D3CEC794}" destId="{6159DB62-FB8D-4FA0-980E-9CF72C2F89CB}" srcOrd="0" destOrd="0" presId="urn:microsoft.com/office/officeart/2005/8/layout/vList2"/>
    <dgm:cxn modelId="{A7CBD0D6-1090-400C-B594-7FEB98B5D683}" srcId="{F7E885BE-B713-4085-B8C2-4730D3CEC794}" destId="{11C0683C-4920-413F-9C3D-ECD7B65D3751}" srcOrd="4" destOrd="0" parTransId="{0C99C019-4969-41D4-B93E-51B1D338E759}" sibTransId="{BD9A5C68-D2A0-41A2-8995-76BC692A18FE}"/>
    <dgm:cxn modelId="{980992A0-B23C-4617-8C53-7F972AF9D2AF}" srcId="{F7E885BE-B713-4085-B8C2-4730D3CEC794}" destId="{609C148F-AB26-444E-AD2C-D4FE910EDB8E}" srcOrd="3" destOrd="0" parTransId="{8C6BAD3F-E5A8-40E7-868E-B4F7B62970EE}" sibTransId="{D379301C-0EBF-46B4-B7FE-C789E24DB4B0}"/>
    <dgm:cxn modelId="{A5494B49-F78A-4AAA-BE91-BE99893B3680}" type="presParOf" srcId="{6159DB62-FB8D-4FA0-980E-9CF72C2F89CB}" destId="{C09B3B0B-3AAC-4C7C-B985-64A381224091}" srcOrd="0" destOrd="0" presId="urn:microsoft.com/office/officeart/2005/8/layout/vList2"/>
    <dgm:cxn modelId="{B804FC36-EE40-4DE2-82CE-09D8E76DB219}" type="presParOf" srcId="{6159DB62-FB8D-4FA0-980E-9CF72C2F89CB}" destId="{2F888D1B-5B95-407E-A8E5-72D6FABA555D}" srcOrd="1" destOrd="0" presId="urn:microsoft.com/office/officeart/2005/8/layout/vList2"/>
    <dgm:cxn modelId="{40EFADE9-0A5A-4374-9634-862A21A2DF20}" type="presParOf" srcId="{6159DB62-FB8D-4FA0-980E-9CF72C2F89CB}" destId="{BBEB0502-F629-4C7C-ACAB-7F90991F077A}" srcOrd="2" destOrd="0" presId="urn:microsoft.com/office/officeart/2005/8/layout/vList2"/>
    <dgm:cxn modelId="{476F04A9-2C93-4A54-9CDD-0FB6D0D54492}" type="presParOf" srcId="{6159DB62-FB8D-4FA0-980E-9CF72C2F89CB}" destId="{B658E892-CA8B-4C6C-B8E5-81476BA5E413}" srcOrd="3" destOrd="0" presId="urn:microsoft.com/office/officeart/2005/8/layout/vList2"/>
    <dgm:cxn modelId="{352F3234-C5BC-4DB5-AD33-4D45028E9F3E}" type="presParOf" srcId="{6159DB62-FB8D-4FA0-980E-9CF72C2F89CB}" destId="{ADA97DE5-2C1D-4311-8F11-7109D8166721}" srcOrd="4" destOrd="0" presId="urn:microsoft.com/office/officeart/2005/8/layout/vList2"/>
    <dgm:cxn modelId="{D988C9CF-70AC-4611-A7C7-97EE824424CA}" type="presParOf" srcId="{6159DB62-FB8D-4FA0-980E-9CF72C2F89CB}" destId="{2CBD129D-2D04-468D-9808-B7A143563DDA}" srcOrd="5" destOrd="0" presId="urn:microsoft.com/office/officeart/2005/8/layout/vList2"/>
    <dgm:cxn modelId="{E5949961-56B3-41E9-89A1-F6550E22A1D9}" type="presParOf" srcId="{6159DB62-FB8D-4FA0-980E-9CF72C2F89CB}" destId="{1190BF91-F168-4ECA-8CF5-AE00F414FA0A}" srcOrd="6" destOrd="0" presId="urn:microsoft.com/office/officeart/2005/8/layout/vList2"/>
    <dgm:cxn modelId="{A3A6DC02-FB02-46EE-84AC-0330720BDDD2}" type="presParOf" srcId="{6159DB62-FB8D-4FA0-980E-9CF72C2F89CB}" destId="{BB00A0A3-1EC1-48EC-9A3C-00C78F8C8463}" srcOrd="7" destOrd="0" presId="urn:microsoft.com/office/officeart/2005/8/layout/vList2"/>
    <dgm:cxn modelId="{EA1ED5BB-238C-4E35-84F7-8170B52F69CD}" type="presParOf" srcId="{6159DB62-FB8D-4FA0-980E-9CF72C2F89CB}" destId="{F73B8C1A-FEFF-4691-B3E8-2B81CE7C34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6" loCatId="list" qsTypeId="urn:microsoft.com/office/officeart/2005/8/quickstyle/simple1#42" qsCatId="simple" csTypeId="urn:microsoft.com/office/officeart/2005/8/colors/colorful2" csCatId="colorful" phldr="1"/>
      <dgm:spPr/>
      <dgm:t>
        <a:bodyPr/>
        <a:lstStyle/>
        <a:p>
          <a:endParaRPr lang="en-US"/>
        </a:p>
      </dgm:t>
    </dgm:pt>
    <dgm:pt modelId="{CC11BF25-92B2-483A-8421-FE4771644980}">
      <dgm:prSet/>
      <dgm:spPr/>
      <dgm:t>
        <a:bodyPr/>
        <a:lstStyle/>
        <a:p>
          <a:r>
            <a:rPr lang="en-US" b="1" dirty="0" smtClean="0">
              <a:solidFill>
                <a:schemeClr val="tx1"/>
              </a:solidFill>
            </a:rPr>
            <a:t>Distinctive</a:t>
          </a:r>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b="1" dirty="0" smtClean="0">
              <a:solidFill>
                <a:schemeClr val="tx1"/>
              </a:solidFill>
            </a:rPr>
            <a:t>Superior</a:t>
          </a:r>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b="1" dirty="0" smtClean="0">
              <a:solidFill>
                <a:schemeClr val="tx1"/>
              </a:solidFill>
            </a:rPr>
            <a:t>Communicable</a:t>
          </a:r>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b="1" dirty="0" smtClean="0">
              <a:solidFill>
                <a:schemeClr val="tx1"/>
              </a:solidFill>
            </a:rPr>
            <a:t>Preemptive</a:t>
          </a:r>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b="1" dirty="0" smtClean="0">
              <a:solidFill>
                <a:schemeClr val="tx1"/>
              </a:solidFill>
            </a:rPr>
            <a:t>Affordable</a:t>
          </a:r>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b="1" dirty="0" smtClean="0">
              <a:solidFill>
                <a:schemeClr val="tx1"/>
              </a:solidFill>
            </a:rPr>
            <a:t>Profitable</a:t>
          </a:r>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E1818E40-CFB3-4291-B625-0F0C6AB74004}">
      <dgm:prSet phldrT="[Text]"/>
      <dgm:spPr/>
      <dgm:t>
        <a:bodyPr/>
        <a:lstStyle/>
        <a:p>
          <a:r>
            <a:rPr lang="en-US" b="1" dirty="0" smtClean="0">
              <a:solidFill>
                <a:schemeClr val="tx1"/>
              </a:solidFill>
            </a:rPr>
            <a:t>Important</a:t>
          </a:r>
          <a:endParaRPr lang="en-US" b="1" dirty="0">
            <a:solidFill>
              <a:schemeClr val="tx1"/>
            </a:solidFill>
          </a:endParaRPr>
        </a:p>
      </dgm:t>
    </dgm:pt>
    <dgm:pt modelId="{0E6D7CAF-BC79-4C81-8272-2508AEAE65BE}" type="sibTrans" cxnId="{BEE6E269-C72F-4A38-8256-5A1D9462B879}">
      <dgm:prSet/>
      <dgm:spPr/>
      <dgm:t>
        <a:bodyPr/>
        <a:lstStyle/>
        <a:p>
          <a:endParaRPr lang="en-US"/>
        </a:p>
      </dgm:t>
    </dgm:pt>
    <dgm:pt modelId="{71B84D05-5A11-4CF8-80D2-AF131E903592}" type="parTrans" cxnId="{BEE6E269-C72F-4A38-8256-5A1D9462B879}">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t>
        <a:bodyPr/>
        <a:lstStyle/>
        <a:p>
          <a:endParaRPr lang="en-US"/>
        </a:p>
      </dgm:t>
    </dgm:pt>
    <dgm:pt modelId="{97B40C9B-A8E7-4B04-A7BD-5B691C66B920}" type="pres">
      <dgm:prSet presAssocID="{CC11BF25-92B2-483A-8421-FE4771644980}" presName="node" presStyleLbl="node1" presStyleIdx="1" presStyleCnt="7">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t>
        <a:bodyPr/>
        <a:lstStyle/>
        <a:p>
          <a:endParaRPr lang="en-US"/>
        </a:p>
      </dgm:t>
    </dgm:pt>
    <dgm:pt modelId="{67991F57-0F86-4B32-9B4A-97AA31E3FCDB}" type="pres">
      <dgm:prSet presAssocID="{0A6980FC-8914-419C-9B65-96E771DD8F51}" presName="node" presStyleLbl="node1" presStyleIdx="2" presStyleCnt="7">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t>
        <a:bodyPr/>
        <a:lstStyle/>
        <a:p>
          <a:endParaRPr lang="en-US"/>
        </a:p>
      </dgm:t>
    </dgm:pt>
    <dgm:pt modelId="{14ECCE97-BD48-4C0D-849A-89923912F925}" type="pres">
      <dgm:prSet presAssocID="{A1E6CB42-7A92-4439-BEBE-ED7799CEBC04}" presName="node" presStyleLbl="node1" presStyleIdx="3" presStyleCnt="7">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t>
        <a:bodyPr/>
        <a:lstStyle/>
        <a:p>
          <a:endParaRPr lang="en-US"/>
        </a:p>
      </dgm:t>
    </dgm:pt>
    <dgm:pt modelId="{7E53F324-0C85-4EFE-B3EE-1F5D92639F81}" type="pres">
      <dgm:prSet presAssocID="{CF9E4579-9EC6-4E80-B800-32499569119F}" presName="node" presStyleLbl="node1" presStyleIdx="4" presStyleCnt="7">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t>
        <a:bodyPr/>
        <a:lstStyle/>
        <a:p>
          <a:endParaRPr lang="en-US"/>
        </a:p>
      </dgm:t>
    </dgm:pt>
    <dgm:pt modelId="{A6A3AE67-AF19-4A90-B95B-E7E8E4949BEF}" type="pres">
      <dgm:prSet presAssocID="{DF1718F9-C17F-4547-B041-2F3ADC0B6790}" presName="node" presStyleLbl="node1" presStyleIdx="5" presStyleCnt="7">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t>
        <a:bodyPr/>
        <a:lstStyle/>
        <a:p>
          <a:endParaRPr lang="en-US"/>
        </a:p>
      </dgm:t>
    </dgm:pt>
    <dgm:pt modelId="{3F9A2FF3-98F6-4039-BF73-17B73071F746}" type="pres">
      <dgm:prSet presAssocID="{BB83B72B-56AB-45C9-A470-63D02745F657}" presName="node" presStyleLbl="node1" presStyleIdx="6" presStyleCnt="7">
        <dgm:presLayoutVars>
          <dgm:bulletEnabled val="1"/>
        </dgm:presLayoutVars>
      </dgm:prSet>
      <dgm:spPr/>
      <dgm:t>
        <a:bodyPr/>
        <a:lstStyle/>
        <a:p>
          <a:endParaRPr lang="en-US"/>
        </a:p>
      </dgm:t>
    </dgm:pt>
  </dgm:ptLst>
  <dgm:cxnLst>
    <dgm:cxn modelId="{B70C9A0B-AD94-4A15-9B7A-758CE4891569}" srcId="{3C35D196-C123-4CE3-976F-F5B1890AAC95}" destId="{CC11BF25-92B2-483A-8421-FE4771644980}" srcOrd="1" destOrd="0" parTransId="{73BDF98E-005A-4B00-BEB7-50248681517F}" sibTransId="{BC148F41-A54F-45C8-AA78-46C4DBCA41C1}"/>
    <dgm:cxn modelId="{EC27D694-557E-46C8-8341-265CEE87F286}" type="presOf" srcId="{BB83B72B-56AB-45C9-A470-63D02745F657}" destId="{3F9A2FF3-98F6-4039-BF73-17B73071F746}" srcOrd="0" destOrd="0" presId="urn:microsoft.com/office/officeart/2005/8/layout/default#6"/>
    <dgm:cxn modelId="{FE0DA75C-A1E1-41B1-83E1-707CDDD42733}" srcId="{3C35D196-C123-4CE3-976F-F5B1890AAC95}" destId="{A1E6CB42-7A92-4439-BEBE-ED7799CEBC04}" srcOrd="3" destOrd="0" parTransId="{592BDEF9-2BBC-4CAB-BB03-6A6EC76175B4}" sibTransId="{C24E534E-6AEE-4F84-9033-9253811F6FD4}"/>
    <dgm:cxn modelId="{A4749A38-562B-4827-BDD2-A22D1F88411D}" srcId="{3C35D196-C123-4CE3-976F-F5B1890AAC95}" destId="{CF9E4579-9EC6-4E80-B800-32499569119F}" srcOrd="4" destOrd="0" parTransId="{DC40699A-38F5-4703-872A-19AE590E3A5E}" sibTransId="{164EAB05-CD5E-412C-B90E-06FE93E7CFC7}"/>
    <dgm:cxn modelId="{A3B8EDF4-5D70-438D-9FCB-41B68ADCF010}" type="presOf" srcId="{3C35D196-C123-4CE3-976F-F5B1890AAC95}" destId="{7211A8CE-D1ED-4406-971A-9F136AC9CC91}" srcOrd="0" destOrd="0" presId="urn:microsoft.com/office/officeart/2005/8/layout/default#6"/>
    <dgm:cxn modelId="{AA70A3BA-182B-4D30-9C54-3E9274F4BBCC}" srcId="{3C35D196-C123-4CE3-976F-F5B1890AAC95}" destId="{DF1718F9-C17F-4547-B041-2F3ADC0B6790}" srcOrd="5" destOrd="0" parTransId="{F09E0D8E-EF60-46B2-86F2-C68BFF743C1F}" sibTransId="{383A3ED0-B6A1-4A63-9E79-24FDD0A8EEF3}"/>
    <dgm:cxn modelId="{97BCFD7D-B745-4965-B0BF-89C4EFC92FF9}" type="presOf" srcId="{E1818E40-CFB3-4291-B625-0F0C6AB74004}" destId="{AE7D0CD7-CFB7-4172-A2A1-5A160268B1FA}" srcOrd="0" destOrd="0" presId="urn:microsoft.com/office/officeart/2005/8/layout/default#6"/>
    <dgm:cxn modelId="{CBFD427F-0559-47BE-B8F3-8AFB805EB0A4}" type="presOf" srcId="{A1E6CB42-7A92-4439-BEBE-ED7799CEBC04}" destId="{14ECCE97-BD48-4C0D-849A-89923912F925}" srcOrd="0" destOrd="0" presId="urn:microsoft.com/office/officeart/2005/8/layout/default#6"/>
    <dgm:cxn modelId="{D8AF30FB-D9B5-4733-9BCA-B711A7BBEF26}" type="presOf" srcId="{CF9E4579-9EC6-4E80-B800-32499569119F}" destId="{7E53F324-0C85-4EFE-B3EE-1F5D92639F81}" srcOrd="0" destOrd="0" presId="urn:microsoft.com/office/officeart/2005/8/layout/default#6"/>
    <dgm:cxn modelId="{B4C3A2F3-D36D-4ECA-B442-1EA651F2240E}" type="presOf" srcId="{CC11BF25-92B2-483A-8421-FE4771644980}" destId="{97B40C9B-A8E7-4B04-A7BD-5B691C66B920}" srcOrd="0" destOrd="0" presId="urn:microsoft.com/office/officeart/2005/8/layout/default#6"/>
    <dgm:cxn modelId="{354743E3-370B-445C-AA1F-12AF2E6B57DA}" type="presOf" srcId="{DF1718F9-C17F-4547-B041-2F3ADC0B6790}" destId="{A6A3AE67-AF19-4A90-B95B-E7E8E4949BEF}" srcOrd="0" destOrd="0" presId="urn:microsoft.com/office/officeart/2005/8/layout/default#6"/>
    <dgm:cxn modelId="{82124B28-39A2-47AE-8E32-960A48A638CA}" type="presOf" srcId="{0A6980FC-8914-419C-9B65-96E771DD8F51}" destId="{67991F57-0F86-4B32-9B4A-97AA31E3FCDB}" srcOrd="0" destOrd="0" presId="urn:microsoft.com/office/officeart/2005/8/layout/default#6"/>
    <dgm:cxn modelId="{F13BE600-7833-4FC4-97AC-D88A93B19730}" srcId="{3C35D196-C123-4CE3-976F-F5B1890AAC95}" destId="{BB83B72B-56AB-45C9-A470-63D02745F657}" srcOrd="6" destOrd="0" parTransId="{EF09C310-ED6A-41EA-B2F3-A7A12646DC3F}" sibTransId="{46637882-B4F9-4981-85F1-3EEB1555A31C}"/>
    <dgm:cxn modelId="{44506DE1-7D71-4A44-BDB0-AF46B4CE09EF}" srcId="{3C35D196-C123-4CE3-976F-F5B1890AAC95}" destId="{0A6980FC-8914-419C-9B65-96E771DD8F51}" srcOrd="2" destOrd="0" parTransId="{959CE1B9-2839-465A-B857-54067D367C68}" sibTransId="{85DEC3C7-D920-4744-98ED-36F1E802FD56}"/>
    <dgm:cxn modelId="{BEE6E269-C72F-4A38-8256-5A1D9462B879}" srcId="{3C35D196-C123-4CE3-976F-F5B1890AAC95}" destId="{E1818E40-CFB3-4291-B625-0F0C6AB74004}" srcOrd="0" destOrd="0" parTransId="{71B84D05-5A11-4CF8-80D2-AF131E903592}" sibTransId="{0E6D7CAF-BC79-4C81-8272-2508AEAE65BE}"/>
    <dgm:cxn modelId="{39E61D63-4FE2-430D-B178-3A7C79862D69}" type="presParOf" srcId="{7211A8CE-D1ED-4406-971A-9F136AC9CC91}" destId="{AE7D0CD7-CFB7-4172-A2A1-5A160268B1FA}" srcOrd="0" destOrd="0" presId="urn:microsoft.com/office/officeart/2005/8/layout/default#6"/>
    <dgm:cxn modelId="{4CA64AA6-AF2B-4AAF-B01B-8D8504B50C82}" type="presParOf" srcId="{7211A8CE-D1ED-4406-971A-9F136AC9CC91}" destId="{5B91091F-4B59-44B4-9856-8AB1C8DCED1F}" srcOrd="1" destOrd="0" presId="urn:microsoft.com/office/officeart/2005/8/layout/default#6"/>
    <dgm:cxn modelId="{0B0AD421-364A-4BB5-A018-7BA7B7654F14}" type="presParOf" srcId="{7211A8CE-D1ED-4406-971A-9F136AC9CC91}" destId="{97B40C9B-A8E7-4B04-A7BD-5B691C66B920}" srcOrd="2" destOrd="0" presId="urn:microsoft.com/office/officeart/2005/8/layout/default#6"/>
    <dgm:cxn modelId="{301F6BEF-67F2-4DDA-B87D-52B83411DBDC}" type="presParOf" srcId="{7211A8CE-D1ED-4406-971A-9F136AC9CC91}" destId="{D944D5E2-3A8C-4922-ADB2-A85887269330}" srcOrd="3" destOrd="0" presId="urn:microsoft.com/office/officeart/2005/8/layout/default#6"/>
    <dgm:cxn modelId="{2CF6E47D-D2A9-4A56-A301-DC08F4C6954A}" type="presParOf" srcId="{7211A8CE-D1ED-4406-971A-9F136AC9CC91}" destId="{67991F57-0F86-4B32-9B4A-97AA31E3FCDB}" srcOrd="4" destOrd="0" presId="urn:microsoft.com/office/officeart/2005/8/layout/default#6"/>
    <dgm:cxn modelId="{51433314-50E1-4BB4-906A-CB3C00EFABE2}" type="presParOf" srcId="{7211A8CE-D1ED-4406-971A-9F136AC9CC91}" destId="{D2E35B75-27D7-49C3-811A-B06919DBF894}" srcOrd="5" destOrd="0" presId="urn:microsoft.com/office/officeart/2005/8/layout/default#6"/>
    <dgm:cxn modelId="{61AF1F86-3B91-4E9A-9F6F-EF3FBF00A2CF}" type="presParOf" srcId="{7211A8CE-D1ED-4406-971A-9F136AC9CC91}" destId="{14ECCE97-BD48-4C0D-849A-89923912F925}" srcOrd="6" destOrd="0" presId="urn:microsoft.com/office/officeart/2005/8/layout/default#6"/>
    <dgm:cxn modelId="{5878C16C-EF54-413F-9C7B-26DB343A9930}" type="presParOf" srcId="{7211A8CE-D1ED-4406-971A-9F136AC9CC91}" destId="{C6DB5BFB-0DED-493D-94B9-485D2E59CAB7}" srcOrd="7" destOrd="0" presId="urn:microsoft.com/office/officeart/2005/8/layout/default#6"/>
    <dgm:cxn modelId="{6D4E6EAF-10DA-455E-B672-6F8B4EF4EDA0}" type="presParOf" srcId="{7211A8CE-D1ED-4406-971A-9F136AC9CC91}" destId="{7E53F324-0C85-4EFE-B3EE-1F5D92639F81}" srcOrd="8" destOrd="0" presId="urn:microsoft.com/office/officeart/2005/8/layout/default#6"/>
    <dgm:cxn modelId="{35EC992B-EF1C-4D0E-8DC3-6668FC5995B4}" type="presParOf" srcId="{7211A8CE-D1ED-4406-971A-9F136AC9CC91}" destId="{FDBB43D4-D4F8-4B38-9164-7BD3DE1162B9}" srcOrd="9" destOrd="0" presId="urn:microsoft.com/office/officeart/2005/8/layout/default#6"/>
    <dgm:cxn modelId="{29C8587B-0A9C-4396-9493-25642DCE5EF5}" type="presParOf" srcId="{7211A8CE-D1ED-4406-971A-9F136AC9CC91}" destId="{A6A3AE67-AF19-4A90-B95B-E7E8E4949BEF}" srcOrd="10" destOrd="0" presId="urn:microsoft.com/office/officeart/2005/8/layout/default#6"/>
    <dgm:cxn modelId="{F8B6997B-C432-44B6-BB58-414693793499}" type="presParOf" srcId="{7211A8CE-D1ED-4406-971A-9F136AC9CC91}" destId="{8426DE7C-9BA1-4ED4-AAE2-CC17D88B53CE}" srcOrd="11" destOrd="0" presId="urn:microsoft.com/office/officeart/2005/8/layout/default#6"/>
    <dgm:cxn modelId="{051DEC1E-7337-48A5-A81E-1230142A9262}" type="presParOf" srcId="{7211A8CE-D1ED-4406-971A-9F136AC9CC91}" destId="{3F9A2FF3-98F6-4039-BF73-17B73071F746}" srcOrd="12"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0C8AB-3852-4221-8C5F-88F1C283A171}" type="datetimeFigureOut">
              <a:rPr lang="en-US" smtClean="0"/>
              <a:t>9/22/2015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E3D38-E845-469E-96FD-FCE7AA238BDA}" type="slidenum">
              <a:rPr lang="en-US" smtClean="0"/>
              <a:t>‹#›</a:t>
            </a:fld>
            <a:endParaRPr lang="en-US"/>
          </a:p>
        </p:txBody>
      </p:sp>
    </p:spTree>
    <p:extLst>
      <p:ext uri="{BB962C8B-B14F-4D97-AF65-F5344CB8AC3E}">
        <p14:creationId xmlns:p14="http://schemas.microsoft.com/office/powerpoint/2010/main" val="339133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1368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Learning Objective 2,  we will discuss four important segmentation topics: segmenting consumer markets, segmenting business markets, segmenting international markets, and the requirements for effective segmentation.</a:t>
            </a:r>
          </a:p>
          <a:p>
            <a:endParaRPr lang="en-US" altLang="en-US" dirty="0"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9FADD67-43F9-4F45-9344-94369A46AF56}"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26072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is no single way to segment a market. A marketer has to try different segmentation variables, alone and in combination, to find the best way to view market structure. This visual outlines variables shown in Table 7.1 that might be used in segmenting consumer markets. </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2DEF316B-D5BE-44C3-9894-B1DF04AE7325}"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96659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company may decide to operate in one or a few geographical areas or operate in all areas but pay attention to geographical differences in needs and wants.</a:t>
            </a:r>
          </a:p>
          <a:p>
            <a:endParaRPr lang="en-US" altLang="en-US" dirty="0" smtClean="0"/>
          </a:p>
          <a:p>
            <a:r>
              <a:rPr lang="en-US" altLang="en-US" dirty="0" smtClean="0"/>
              <a:t>Many companies today are localizing their products, advertising, promotion, and sales efforts to fit the needs of individual regions, cities, and neighborhoods.</a:t>
            </a:r>
          </a:p>
          <a:p>
            <a:endParaRPr lang="en-US" altLang="en-US" dirty="0" smtClean="0"/>
          </a:p>
          <a:p>
            <a:r>
              <a:rPr lang="en-US" altLang="en-US" dirty="0" smtClean="0"/>
              <a:t>For example, Domino’s Pizza, </a:t>
            </a:r>
            <a:r>
              <a:rPr lang="en-US" sz="1200" b="0" i="0" u="none" strike="noStrike" kern="1200" baseline="0" dirty="0" smtClean="0">
                <a:solidFill>
                  <a:schemeClr val="tx1"/>
                </a:solidFill>
                <a:latin typeface="+mn-lt"/>
                <a:ea typeface="+mn-ea"/>
                <a:cs typeface="+mn-cs"/>
              </a:rPr>
              <a:t>the nation’s largest pizza delivery chain, keeps its marketing and customer focus decidedly local. C</a:t>
            </a:r>
            <a:r>
              <a:rPr lang="en-US" altLang="en-US" dirty="0" smtClean="0"/>
              <a:t>ustomers anywhere in the nation can use the online platform or smartphone app to track down local coupon offers, locate the nearest store with a GPS store locator, and quickly receive a freshly-made pizza. They can even use Domino’s Pizza Tracker to follow their pies locally from store to door.</a:t>
            </a:r>
          </a:p>
          <a:p>
            <a:endParaRPr lang="en-US" altLang="en-US" dirty="0"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F7AFDAAC-DDAC-4E09-895C-A71AF4547C2A}"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265578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Demographic factors are the most popular bases for segmenting customer groups. One reason is that consumer needs, wants, and usage rates often vary closely with demographic variables. Demographic variables are easier to measure than most other types of variables. </a:t>
            </a:r>
          </a:p>
          <a:p>
            <a:endParaRPr lang="en-US" altLang="en-US" dirty="0" smtClean="0"/>
          </a:p>
          <a:p>
            <a:r>
              <a:rPr lang="en-US" altLang="en-US" dirty="0" smtClean="0"/>
              <a:t>Even when marketers first define segments using other bases, such as benefits sought or behavior, they must know a segment’s demographic characteristics to assess the size of the target market and reach it efficiently.</a:t>
            </a:r>
          </a:p>
          <a:p>
            <a:endParaRPr lang="en-US" alt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B5530B3-7A1F-4549-80BA-F7B10CCEF2B9}"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38684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dirty="0" smtClean="0"/>
              <a:t>Consumer needs and wants change with age. Some companies offer different products or use different marketing approaches for different </a:t>
            </a:r>
            <a:r>
              <a:rPr lang="en-US" altLang="en-US" b="1" dirty="0" smtClean="0"/>
              <a:t>age and life-cycle </a:t>
            </a:r>
            <a:r>
              <a:rPr lang="en-US" altLang="en-US" dirty="0" smtClean="0"/>
              <a:t>groups. </a:t>
            </a:r>
            <a:r>
              <a:rPr lang="en-US" sz="1200" kern="1200" dirty="0" smtClean="0">
                <a:solidFill>
                  <a:schemeClr val="tx1"/>
                </a:solidFill>
                <a:effectLst/>
                <a:latin typeface="+mn-lt"/>
                <a:ea typeface="+mn-ea"/>
                <a:cs typeface="+mn-cs"/>
              </a:rPr>
              <a:t>Other companies offer brands that target specific age or life-stage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Amazon targeted</a:t>
            </a:r>
            <a:r>
              <a:rPr lang="en-US" sz="1200" kern="1200" baseline="0" dirty="0" smtClean="0">
                <a:solidFill>
                  <a:schemeClr val="tx1"/>
                </a:solidFill>
                <a:effectLst/>
                <a:latin typeface="+mn-lt"/>
                <a:ea typeface="+mn-ea"/>
                <a:cs typeface="+mn-cs"/>
              </a:rPr>
              <a:t> a younger </a:t>
            </a:r>
            <a:r>
              <a:rPr lang="en-US" sz="1200" kern="1200" dirty="0" smtClean="0">
                <a:solidFill>
                  <a:schemeClr val="tx1"/>
                </a:solidFill>
                <a:effectLst/>
                <a:latin typeface="+mn-lt"/>
                <a:ea typeface="+mn-ea"/>
                <a:cs typeface="+mn-cs"/>
              </a:rPr>
              <a:t>tablet market for using the Kindle Fire tablet,  introducing FreeTime Unlimited, a multimedia subscription service targeted toward 3- to 8-year-olds. </a:t>
            </a:r>
            <a:r>
              <a:rPr lang="en-US" altLang="en-US" dirty="0" smtClean="0"/>
              <a:t>Marketers must be careful to guard against stereotypes when using age and life-cycle segmentation. </a:t>
            </a:r>
          </a:p>
          <a:p>
            <a:endParaRPr lang="en-US" altLang="en-US" dirty="0" smtClean="0"/>
          </a:p>
          <a:p>
            <a:r>
              <a:rPr lang="en-US" altLang="en-US" b="1" dirty="0" smtClean="0"/>
              <a:t>Gender segmentation</a:t>
            </a:r>
            <a:r>
              <a:rPr lang="en-US" altLang="en-US" dirty="0" smtClean="0"/>
              <a:t> has long been used in clothing, cosmetics, toiletries, and magazines. For example, P&amp;G was among the first to use gender segmentation with Secret, a brand specially formulated for a woman’s chemistry, and packaged and advertised to reinforce the female image. </a:t>
            </a:r>
            <a:r>
              <a:rPr lang="en-US" altLang="en-US" baseline="0" dirty="0" smtClean="0"/>
              <a:t> </a:t>
            </a:r>
            <a:r>
              <a:rPr lang="en-US" sz="1200" b="0" i="0" u="none" strike="noStrike" kern="1200" baseline="0" dirty="0" smtClean="0">
                <a:solidFill>
                  <a:schemeClr val="tx1"/>
                </a:solidFill>
                <a:latin typeface="+mn-lt"/>
                <a:ea typeface="+mn-ea"/>
                <a:cs typeface="+mn-cs"/>
              </a:rPr>
              <a:t>More recently, the men’s personal care industry has exploded, and many cosmetics brands that previously catered mostly to women—like L’Oréal and Nivea—now successfully market men’s lines.</a:t>
            </a:r>
          </a:p>
          <a:p>
            <a:endParaRPr lang="en-US" altLang="en-US" sz="1200" b="0" i="0" u="none" strike="noStrike" kern="1200" baseline="0" dirty="0" smtClean="0">
              <a:solidFill>
                <a:schemeClr val="tx1"/>
              </a:solidFill>
              <a:latin typeface="+mn-lt"/>
              <a:ea typeface="+mn-ea"/>
              <a:cs typeface="+mn-cs"/>
            </a:endParaRPr>
          </a:p>
          <a:p>
            <a:r>
              <a:rPr lang="en-US" altLang="en-US" dirty="0" smtClean="0"/>
              <a:t>The marketers of products and services such as automobiles, clothing, cosmetics, financial services, and travel have long used </a:t>
            </a:r>
            <a:r>
              <a:rPr lang="en-US" altLang="en-US" b="1" dirty="0" smtClean="0"/>
              <a:t>income segmentation</a:t>
            </a:r>
            <a:r>
              <a:rPr lang="en-US" altLang="en-US" dirty="0" smtClean="0"/>
              <a:t>. Many companies target affluent consumers with luxury goods and convenience services. Other marketers use high-touch marketing programs to court the well-to-do.</a:t>
            </a:r>
          </a:p>
          <a:p>
            <a:r>
              <a:rPr lang="en-US" altLang="en-US" dirty="0" smtClean="0"/>
              <a:t>Not all companies that use income segmentation target the affluent. For example, many retailers—such as the</a:t>
            </a:r>
            <a:r>
              <a:rPr lang="en-US" altLang="en-US" baseline="0" dirty="0" smtClean="0"/>
              <a:t> </a:t>
            </a:r>
            <a:r>
              <a:rPr lang="en-US" altLang="en-US" dirty="0" smtClean="0"/>
              <a:t>Dollar General, Family Dollar, and Dollar Tree store chains—successfully target low- and middle-income groups. The core market for such stores is represented by families with incomes under $30,000. </a:t>
            </a:r>
          </a:p>
          <a:p>
            <a:endParaRPr lang="en-US" altLang="en-US" dirty="0"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75B247C-3127-42A1-9E69-3F85F7D68957}"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83974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1200" b="1" i="0" u="none" strike="noStrike" kern="1200" baseline="0" dirty="0" smtClean="0">
                <a:solidFill>
                  <a:schemeClr val="tx1"/>
                </a:solidFill>
                <a:latin typeface="+mn-lt"/>
                <a:ea typeface="+mn-ea"/>
                <a:cs typeface="+mn-cs"/>
              </a:rPr>
              <a:t>Psychographic segmentation: </a:t>
            </a:r>
            <a:r>
              <a:rPr lang="en-US" sz="1200" b="0" i="0" u="none" strike="noStrike" kern="1200" baseline="0" dirty="0" smtClean="0">
                <a:solidFill>
                  <a:schemeClr val="tx1"/>
                </a:solidFill>
                <a:latin typeface="+mn-lt"/>
                <a:ea typeface="+mn-ea"/>
                <a:cs typeface="+mn-cs"/>
              </a:rPr>
              <a:t>Dunkin’ Donuts successfully targets the “Dunkin’ tribe”—not the Starbucks coffee snob but the average Joe. Dunkin’ Donuts isn’t like Starbucks—it doesn’t want to be.”</a:t>
            </a:r>
          </a:p>
          <a:p>
            <a:endParaRPr lang="en-US" altLang="en-US" sz="1200" b="0" i="0" u="none" strike="noStrike" kern="1200" baseline="0" dirty="0" smtClean="0">
              <a:solidFill>
                <a:schemeClr val="tx1"/>
              </a:solidFill>
              <a:latin typeface="+mn-lt"/>
              <a:ea typeface="+mn-ea"/>
              <a:cs typeface="+mn-cs"/>
            </a:endParaRPr>
          </a:p>
          <a:p>
            <a:r>
              <a:rPr lang="en-US" altLang="en-US" dirty="0" smtClean="0"/>
              <a:t>People in the same demographic group can have very different psychographic characteristics.</a:t>
            </a:r>
          </a:p>
          <a:p>
            <a:endParaRPr lang="en-US" altLang="en-US" dirty="0" smtClean="0"/>
          </a:p>
          <a:p>
            <a:r>
              <a:rPr lang="en-US" altLang="en-US" dirty="0" smtClean="0"/>
              <a:t>In Chapter 5, we discussed how the products people buy reflect their </a:t>
            </a:r>
            <a:r>
              <a:rPr lang="en-US" altLang="en-US" i="1" dirty="0" smtClean="0"/>
              <a:t>lifestyles.</a:t>
            </a:r>
            <a:r>
              <a:rPr lang="en-US" altLang="en-US" dirty="0" smtClean="0"/>
              <a:t> Marketers also use </a:t>
            </a:r>
            <a:r>
              <a:rPr lang="en-US" altLang="en-US" i="1" dirty="0" smtClean="0"/>
              <a:t>personality</a:t>
            </a:r>
            <a:r>
              <a:rPr lang="en-US" altLang="en-US" dirty="0" smtClean="0"/>
              <a:t> variables to segment markets. For example, different soft drinks target different personalities. Mountain Dew projects a youthful, rebellious, adventurous personality whereas Coca-Cola Zero appeals to target personality types which are more mature, practical, and cerebral but good-humored. Its subtly humorous ads promise “Real Coca-Cola taste and zero calories.” </a:t>
            </a:r>
          </a:p>
          <a:p>
            <a:endParaRPr lang="en-US" altLang="en-US" dirty="0"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190BEE8-9C54-4CEC-8EE5-C90413DF6B16}"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28279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p:txBody>
          <a:bodyPr>
            <a:normAutofit/>
          </a:bodyPr>
          <a:lstStyle/>
          <a:p>
            <a:pPr>
              <a:defRPr/>
            </a:pPr>
            <a:r>
              <a:rPr lang="en-US" dirty="0" smtClean="0">
                <a:ea typeface="ＭＳ Ｐゴシック" charset="-128"/>
              </a:rPr>
              <a:t>Many marketers believe that behavior variables are the best starting point for building market segments.</a:t>
            </a:r>
          </a:p>
          <a:p>
            <a:pPr>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9ADDB84-6995-4FA6-9878-CA69C9B8721A}"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60778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p:txBody>
          <a:bodyPr>
            <a:normAutofit fontScale="77500" lnSpcReduction="20000"/>
          </a:bodyPr>
          <a:lstStyle/>
          <a:p>
            <a:r>
              <a:rPr lang="en-US" sz="1200" b="1" i="0" u="none" strike="noStrike" kern="1200" baseline="0" dirty="0" smtClean="0">
                <a:solidFill>
                  <a:schemeClr val="tx1"/>
                </a:solidFill>
                <a:latin typeface="+mn-lt"/>
                <a:ea typeface="+mn-ea"/>
                <a:cs typeface="+mn-cs"/>
              </a:rPr>
              <a:t>Benefit segmentation: </a:t>
            </a:r>
            <a:r>
              <a:rPr lang="en-US" sz="1200" b="0" i="0" u="none" strike="noStrike" kern="1200" baseline="0" dirty="0" smtClean="0">
                <a:solidFill>
                  <a:schemeClr val="tx1"/>
                </a:solidFill>
                <a:latin typeface="+mn-lt"/>
                <a:ea typeface="+mn-ea"/>
                <a:cs typeface="+mn-cs"/>
              </a:rPr>
              <a:t>Schwinn makes bikes for every benefit segment. For example, Schwinn’s urban bikes are “for riders who want a functional, durable, and stylish bike to commute or ride casually in urban areas.”</a:t>
            </a:r>
            <a:endParaRPr lang="en-US" b="1" dirty="0" smtClean="0">
              <a:ea typeface="ＭＳ Ｐゴシック" charset="-128"/>
            </a:endParaRPr>
          </a:p>
          <a:p>
            <a:pPr>
              <a:defRPr/>
            </a:pPr>
            <a:endParaRPr lang="en-US" b="1" dirty="0" smtClean="0">
              <a:ea typeface="ＭＳ Ｐゴシック" charset="-128"/>
            </a:endParaRPr>
          </a:p>
          <a:p>
            <a:pPr>
              <a:defRPr/>
            </a:pPr>
            <a:r>
              <a:rPr lang="en-US" b="1" dirty="0" smtClean="0">
                <a:ea typeface="ＭＳ Ｐゴシック" charset="-128"/>
              </a:rPr>
              <a:t>Occasions </a:t>
            </a:r>
            <a:r>
              <a:rPr lang="en-US" b="0" baseline="0" dirty="0" smtClean="0">
                <a:ea typeface="ＭＳ Ｐゴシック" charset="-128"/>
              </a:rPr>
              <a:t>refer to when consumers g</a:t>
            </a:r>
            <a:r>
              <a:rPr lang="en-US" b="0" dirty="0" smtClean="0">
                <a:ea typeface="ＭＳ Ｐゴシック" charset="-128"/>
              </a:rPr>
              <a:t>et the </a:t>
            </a:r>
            <a:r>
              <a:rPr lang="en-US" dirty="0" smtClean="0">
                <a:ea typeface="ＭＳ Ｐゴシック" charset="-128"/>
              </a:rPr>
              <a:t>idea to buy, actually make their purchase, or use the purchased item. </a:t>
            </a:r>
            <a:r>
              <a:rPr lang="en-US" b="1" dirty="0" smtClean="0">
                <a:ea typeface="ＭＳ Ｐゴシック" charset="-128"/>
              </a:rPr>
              <a:t>Occasion segmentation</a:t>
            </a:r>
            <a:r>
              <a:rPr lang="en-US" dirty="0" smtClean="0">
                <a:ea typeface="ＭＳ Ｐゴシック" charset="-128"/>
              </a:rPr>
              <a:t> can help firms build up product usage. Campbell’s advertises its soups more heavily in the cold winter months, and Home Depot runs special springtime promotions for lawn and gardens products. Other marketers prepare special offers and ads for holiday occasions</a:t>
            </a:r>
            <a:r>
              <a:rPr lang="en-US" baseline="0" dirty="0" smtClean="0">
                <a:ea typeface="ＭＳ Ｐゴシック" charset="-128"/>
              </a:rPr>
              <a:t> or</a:t>
            </a:r>
            <a:r>
              <a:rPr lang="en-US" dirty="0" smtClean="0">
                <a:ea typeface="ＭＳ Ｐゴシック" charset="-128"/>
              </a:rPr>
              <a:t> nontraditional occasions. </a:t>
            </a:r>
          </a:p>
          <a:p>
            <a:pPr>
              <a:defRPr/>
            </a:pPr>
            <a:endParaRPr lang="en-US" dirty="0" smtClean="0">
              <a:ea typeface="ＭＳ Ｐゴシック" charset="-128"/>
            </a:endParaRPr>
          </a:p>
          <a:p>
            <a:pPr>
              <a:defRPr/>
            </a:pPr>
            <a:r>
              <a:rPr lang="en-US" b="1" dirty="0" smtClean="0">
                <a:ea typeface="ＭＳ Ｐゴシック" charset="-128"/>
              </a:rPr>
              <a:t>Benefits sought</a:t>
            </a:r>
            <a:r>
              <a:rPr lang="en-US" b="1" i="1" baseline="0" dirty="0" smtClean="0">
                <a:ea typeface="ＭＳ Ｐゴシック" charset="-128"/>
              </a:rPr>
              <a:t> </a:t>
            </a:r>
            <a:r>
              <a:rPr lang="en-US" b="0" i="0" baseline="0" dirty="0" smtClean="0">
                <a:ea typeface="ＭＳ Ｐゴシック" charset="-128"/>
              </a:rPr>
              <a:t>refers to </a:t>
            </a:r>
            <a:r>
              <a:rPr lang="en-US" dirty="0" smtClean="0">
                <a:ea typeface="ＭＳ Ｐゴシック" charset="-128"/>
              </a:rPr>
              <a:t>finding the major benefits people look for in a product class, the kinds of people who look for each benefit, and the major brands that deliver each benefit.</a:t>
            </a:r>
          </a:p>
          <a:p>
            <a:pPr>
              <a:defRPr/>
            </a:pPr>
            <a:endParaRPr lang="en-US" dirty="0" smtClean="0">
              <a:ea typeface="ＭＳ Ｐゴシック" charset="-128"/>
            </a:endParaRPr>
          </a:p>
          <a:p>
            <a:pPr>
              <a:defRPr/>
            </a:pPr>
            <a:r>
              <a:rPr lang="en-US" dirty="0" smtClean="0">
                <a:ea typeface="ＭＳ Ｐゴシック" charset="-128"/>
              </a:rPr>
              <a:t>Markets can be segmented by </a:t>
            </a:r>
            <a:r>
              <a:rPr lang="en-US" b="1" dirty="0" smtClean="0">
                <a:ea typeface="ＭＳ Ｐゴシック" charset="-128"/>
              </a:rPr>
              <a:t>user status</a:t>
            </a:r>
            <a:r>
              <a:rPr lang="en-US" dirty="0" smtClean="0">
                <a:ea typeface="ＭＳ Ｐゴシック" charset="-128"/>
              </a:rPr>
              <a:t>: nonusers, ex-users, potential users, first-time users, and regular users of a product. Marketers want to reinforce and retain regular users, attract targeted nonusers, and reinvigorate relationships with ex-users.</a:t>
            </a:r>
          </a:p>
          <a:p>
            <a:pPr>
              <a:defRPr/>
            </a:pPr>
            <a:endParaRPr lang="en-US" dirty="0" smtClean="0">
              <a:ea typeface="ＭＳ Ｐゴシック" charset="-128"/>
            </a:endParaRPr>
          </a:p>
          <a:p>
            <a:pPr>
              <a:defRPr/>
            </a:pPr>
            <a:r>
              <a:rPr lang="en-US" dirty="0" smtClean="0">
                <a:ea typeface="ＭＳ Ｐゴシック" charset="-128"/>
              </a:rPr>
              <a:t>Markets can also be segmented by </a:t>
            </a:r>
            <a:r>
              <a:rPr lang="en-US" b="1" dirty="0" smtClean="0">
                <a:ea typeface="ＭＳ Ｐゴシック" charset="-128"/>
              </a:rPr>
              <a:t>usage rate</a:t>
            </a:r>
            <a:r>
              <a:rPr lang="en-US" dirty="0" smtClean="0">
                <a:ea typeface="ＭＳ Ｐゴシック" charset="-128"/>
              </a:rPr>
              <a:t>: light, medium, and heavy product users. Heavy users are often a small percentage of the market but account for a high percentage of total consumption. For instance, a recent study showed that heavy seafood consumers in the United States are a small but hungry bunch. Less than 5 percent of all shoppers buy nearly 64 percent of unbreaded seafood consumed in the United States. </a:t>
            </a:r>
          </a:p>
          <a:p>
            <a:pPr>
              <a:defRPr/>
            </a:pPr>
            <a:endParaRPr lang="en-US" dirty="0" smtClean="0">
              <a:ea typeface="ＭＳ Ｐゴシック" charset="-128"/>
            </a:endParaRPr>
          </a:p>
          <a:p>
            <a:pPr>
              <a:defRPr/>
            </a:pPr>
            <a:r>
              <a:rPr lang="en-US" dirty="0" smtClean="0">
                <a:ea typeface="ＭＳ Ｐゴシック" charset="-128"/>
              </a:rPr>
              <a:t>Consumers can be loyal to brands, and buyers can be divided into groups according to their degree of </a:t>
            </a:r>
            <a:r>
              <a:rPr lang="en-US" b="1" dirty="0" smtClean="0">
                <a:ea typeface="ＭＳ Ｐゴシック" charset="-128"/>
              </a:rPr>
              <a:t>loyalty</a:t>
            </a:r>
            <a:r>
              <a:rPr lang="en-US" dirty="0" smtClean="0">
                <a:ea typeface="ＭＳ Ｐゴシック" charset="-128"/>
              </a:rPr>
              <a:t>. Some consumers are completely loyal—they buy one brand all the time and can’t wait to tell others about it. Other consumers are somewhat loyal—they are loyal to two or three brands of a given product or favor one brand while sometimes buying others. Still other buyers show no loyalty to any brand—they either want something different each time they buy, or they buy whatever’s on sale. A company can learn a lot by analyzing loyalty patterns in its market, starting with its own loyal customers. </a:t>
            </a: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9ADDB84-6995-4FA6-9878-CA69C9B8721A}"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362212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dirty="0" smtClean="0"/>
              <a:t>Marketers rarely limit their segmentation analysis to only one or a few variables. Rather, they often use multiple segmentation bases in an effort to identify smaller, better</a:t>
            </a:r>
            <a:r>
              <a:rPr lang="en-US" altLang="en-US" baseline="0" dirty="0" smtClean="0"/>
              <a:t> </a:t>
            </a:r>
            <a:r>
              <a:rPr lang="en-US" altLang="en-US" dirty="0" smtClean="0"/>
              <a:t>defined target groups. Several business information services like Experian</a:t>
            </a:r>
            <a:r>
              <a:rPr lang="en-US" altLang="en-US" baseline="0" dirty="0" smtClean="0"/>
              <a:t> </a:t>
            </a:r>
            <a:r>
              <a:rPr lang="en-US" altLang="en-US" dirty="0" smtClean="0"/>
              <a:t>provide multivariable segmentation systems that merge geographic, demographic, lifestyle, and behavioral data to help companies segment their markets down to zip codes, neighborhoods, and even households. </a:t>
            </a:r>
          </a:p>
          <a:p>
            <a:endParaRPr lang="en-US" altLang="en-US" dirty="0" smtClean="0"/>
          </a:p>
          <a:p>
            <a:r>
              <a:rPr lang="en-US" sz="1200" b="0" i="0" u="none" strike="noStrike" kern="1200" baseline="0" dirty="0" smtClean="0">
                <a:solidFill>
                  <a:schemeClr val="tx1"/>
                </a:solidFill>
                <a:latin typeface="+mn-lt"/>
                <a:ea typeface="+mn-ea"/>
                <a:cs typeface="+mn-cs"/>
              </a:rPr>
              <a:t>One of the leading consumer segmentation systems is Experian’s Mosaic USA system.  </a:t>
            </a:r>
            <a:r>
              <a:rPr lang="en-US" sz="1200" kern="1200" dirty="0" smtClean="0">
                <a:solidFill>
                  <a:schemeClr val="tx1"/>
                </a:solidFill>
                <a:effectLst/>
                <a:latin typeface="+mn-lt"/>
                <a:ea typeface="+mn-ea"/>
                <a:cs typeface="+mn-cs"/>
              </a:rPr>
              <a:t>Mosaic USA segments carry exotic names such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Birkenstocks and Beemers, Bohemian Groove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Sports Utility Families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Colleges and Cafes, Hispanic Harmony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Rolling the Dice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Small Town Shallow Pockets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True Grit Americans</a:t>
            </a:r>
            <a:r>
              <a:rPr lang="en-US" sz="1200" kern="1200" dirty="0" smtClean="0">
                <a:solidFill>
                  <a:schemeClr val="tx1"/>
                </a:solidFill>
                <a:effectLst/>
                <a:latin typeface="+mn-lt"/>
                <a:ea typeface="+mn-ea"/>
                <a:cs typeface="+mn-cs"/>
              </a:rPr>
              <a:t>. Such colorful names help bring the segments to life.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Mosaic USA can help marketers to segment people and locations into marketable groups of like-minded consumers. Each segment has its own pattern of likes, dislikes, lifestyles, and purchase behaviors.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 rich segmentation provides a powerful tool for marketers of all kinds. It can help companies identify and better understand key customer segments, reach them more efficiently, and tailor market offerings and messages to their specific needs.</a:t>
            </a:r>
            <a:endParaRPr lang="en-US" sz="1200" kern="1200" dirty="0">
              <a:solidFill>
                <a:schemeClr val="tx1"/>
              </a:solidFill>
              <a:effectLst/>
              <a:latin typeface="+mn-lt"/>
              <a:ea typeface="+mn-ea"/>
              <a:cs typeface="+mn-cs"/>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FBF7A0C0-8E60-4125-8355-D79617D1ED5A}"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255386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t>Consumer and business marketers can be segmented geographically, demographically (industry, company size), or by benefits sought, user status, usage rate, and loyalty status. Yet, business marketers also use some additional variables.</a:t>
            </a:r>
          </a:p>
          <a:p>
            <a:endParaRPr lang="en-US" altLang="en-US" dirty="0" smtClean="0"/>
          </a:p>
          <a:p>
            <a:r>
              <a:rPr lang="en-US" altLang="en-US" dirty="0" smtClean="0"/>
              <a:t>Almost every company serves at least some business markets.  For example, Starbucks  has developed distinct marketing programs for each of its two business segments: the office coffee and food service segments.</a:t>
            </a:r>
          </a:p>
          <a:p>
            <a:endParaRPr lang="en-US" altLang="en-US" dirty="0" smtClean="0"/>
          </a:p>
          <a:p>
            <a:r>
              <a:rPr lang="en-US" altLang="en-US" dirty="0" smtClean="0"/>
              <a:t>Many companies establish separate systems for dealing with larger or multiple-location customers.  For example, Steelcase, a major producer of office furniture, first divides customers into seven segments, and salespeople work with independent Steelcase dealers to handle smaller, local, or regional Steelcase customers in each segment.  </a:t>
            </a:r>
          </a:p>
          <a:p>
            <a:endParaRPr lang="en-US" altLang="en-US" dirty="0" smtClean="0"/>
          </a:p>
          <a:p>
            <a:r>
              <a:rPr lang="en-US" altLang="en-US" dirty="0" smtClean="0"/>
              <a:t>Many national, multiple-location customers, such as ExxonMobil or IBM, have special needs that may reach beyond the scope of individual dealers. Therefore, Steelcase uses national account managers to help its dealer networks handle national accounts.</a:t>
            </a:r>
          </a:p>
          <a:p>
            <a:endParaRPr lang="en-US" alt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616B73B6-5D93-4B37-B2DC-16845CAD9484}"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427352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P&amp;G’s many brands often compete head to head on crowded supermarket shelves. But thanks to smart segmentation and positioning, when P&amp;G competes against itself—it wins.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offering brands and sub-brands that target specific segments of detergent preferences (here Ultra Tide Plus a Touch of Downy), Tide offers a unique value proposition to each distinct segment of customers. </a:t>
            </a:r>
            <a:endParaRPr lang="en-US" dirty="0"/>
          </a:p>
        </p:txBody>
      </p:sp>
      <p:sp>
        <p:nvSpPr>
          <p:cNvPr id="4" name="Slide Number Placeholder 3"/>
          <p:cNvSpPr>
            <a:spLocks noGrp="1"/>
          </p:cNvSpPr>
          <p:nvPr>
            <p:ph type="sldNum" sz="quarter" idx="10"/>
          </p:nvPr>
        </p:nvSpPr>
        <p:spPr/>
        <p:txBody>
          <a:bodyPr/>
          <a:lstStyle/>
          <a:p>
            <a:fld id="{9F5E3D38-E845-469E-96FD-FCE7AA238BDA}" type="slidenum">
              <a:rPr lang="en-US" smtClean="0"/>
              <a:t>2</a:t>
            </a:fld>
            <a:endParaRPr lang="en-US"/>
          </a:p>
        </p:txBody>
      </p:sp>
    </p:spTree>
    <p:extLst>
      <p:ext uri="{BB962C8B-B14F-4D97-AF65-F5344CB8AC3E}">
        <p14:creationId xmlns:p14="http://schemas.microsoft.com/office/powerpoint/2010/main" val="183738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dirty="0" smtClean="0"/>
              <a:t>Few companies have either the resources or the will to operate in all, or even most, of the countries that dot the globe. Operating in many countries presents new challenges. Different countries, even those that are close together, can vary greatly in their economic, cultural, and political makeup.</a:t>
            </a:r>
            <a:r>
              <a:rPr lang="en-US" altLang="en-US" baseline="0" dirty="0" smtClean="0"/>
              <a:t> I</a:t>
            </a:r>
            <a:r>
              <a:rPr lang="en-US" altLang="en-US" dirty="0" smtClean="0"/>
              <a:t>nternational firms need to group their world markets into segments with distinct buying needs and behaviors.</a:t>
            </a:r>
            <a:r>
              <a:rPr lang="en-US" altLang="en-US" baseline="0" dirty="0" smtClean="0"/>
              <a:t> </a:t>
            </a:r>
            <a:r>
              <a:rPr lang="en-US" altLang="en-US" dirty="0" smtClean="0"/>
              <a:t>Companies can segment international markets using one or a combination of several variables:</a:t>
            </a:r>
          </a:p>
          <a:p>
            <a:endParaRPr lang="en-US" altLang="en-US" dirty="0" smtClean="0"/>
          </a:p>
          <a:p>
            <a:pPr marL="171450" indent="-171450">
              <a:buFont typeface="Arial" panose="020B0604020202020204" pitchFamily="34" charset="0"/>
              <a:buChar char="•"/>
            </a:pPr>
            <a:r>
              <a:rPr lang="en-US" altLang="en-US" i="1" dirty="0" smtClean="0"/>
              <a:t>Geographic location </a:t>
            </a:r>
            <a:r>
              <a:rPr lang="en-US" altLang="en-US" i="0" dirty="0" smtClean="0"/>
              <a:t>involves</a:t>
            </a:r>
            <a:r>
              <a:rPr lang="en-US" altLang="en-US" i="0" baseline="0" dirty="0" smtClean="0"/>
              <a:t> </a:t>
            </a:r>
            <a:r>
              <a:rPr lang="en-US" altLang="en-US" i="0" dirty="0" smtClean="0"/>
              <a:t>grouping </a:t>
            </a:r>
            <a:r>
              <a:rPr lang="en-US" altLang="en-US" dirty="0" smtClean="0"/>
              <a:t>countries by regions such as Western Europe, the Pacific Rim, the Middle East, or Africa. Geographic segmentation assumes that nations close to one another will have many common traits and behaviors, however there are many exceptions. For example, the</a:t>
            </a:r>
            <a:r>
              <a:rPr lang="en-US" altLang="en-US" baseline="0" dirty="0" smtClean="0"/>
              <a:t> D</a:t>
            </a:r>
            <a:r>
              <a:rPr lang="en-US" altLang="en-US" dirty="0" smtClean="0"/>
              <a:t>ominican Republic is no more like Brazil than Italy is like Sweden. Many Central and South Americans don’t even speak Spanish.</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i="1" dirty="0" smtClean="0"/>
              <a:t>Economic factors </a:t>
            </a:r>
            <a:r>
              <a:rPr lang="en-US" altLang="en-US" i="0" dirty="0" smtClean="0"/>
              <a:t>involve</a:t>
            </a:r>
            <a:r>
              <a:rPr lang="en-US" altLang="en-US" i="0" baseline="0" dirty="0" smtClean="0"/>
              <a:t> </a:t>
            </a:r>
            <a:r>
              <a:rPr lang="en-US" altLang="en-US" i="0" dirty="0" smtClean="0"/>
              <a:t>grouping </a:t>
            </a:r>
            <a:r>
              <a:rPr lang="en-US" altLang="en-US" dirty="0" smtClean="0"/>
              <a:t>countries by population income levels or by their overall level of economic development. A country’s economic structure shapes its population’s product and service needs and, therefore, the marketing opportunities it offers.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i="1" dirty="0" smtClean="0"/>
              <a:t>Political and legal factors </a:t>
            </a:r>
            <a:r>
              <a:rPr lang="en-US" altLang="en-US" i="0" dirty="0" smtClean="0"/>
              <a:t>involve </a:t>
            </a:r>
            <a:r>
              <a:rPr lang="en-US" altLang="en-US" dirty="0" smtClean="0"/>
              <a:t>segmenting by the type and stability of the government, government receptivity to foreign firms, monetary regulations, and the amount of bureaucracy. </a:t>
            </a:r>
          </a:p>
          <a:p>
            <a:pPr marL="171450" indent="-171450">
              <a:buFont typeface="Arial" panose="020B0604020202020204" pitchFamily="34" charset="0"/>
              <a:buChar char="•"/>
            </a:pPr>
            <a:endParaRPr lang="en-US" altLang="en-US" i="1" dirty="0" smtClean="0"/>
          </a:p>
          <a:p>
            <a:pPr marL="171450" indent="-171450">
              <a:buFont typeface="Arial" panose="020B0604020202020204" pitchFamily="34" charset="0"/>
              <a:buChar char="•"/>
            </a:pPr>
            <a:r>
              <a:rPr lang="en-US" altLang="en-US" i="1" dirty="0" smtClean="0"/>
              <a:t>Cultural factors</a:t>
            </a:r>
            <a:r>
              <a:rPr lang="en-US" altLang="en-US" dirty="0" smtClean="0"/>
              <a:t> involve</a:t>
            </a:r>
            <a:r>
              <a:rPr lang="en-US" altLang="en-US" baseline="0" dirty="0" smtClean="0"/>
              <a:t> </a:t>
            </a:r>
            <a:r>
              <a:rPr lang="en-US" altLang="en-US" dirty="0" smtClean="0"/>
              <a:t>grouping markets according to common languages, religions, values and attitudes, customs, and behavioral patterns.</a:t>
            </a:r>
          </a:p>
          <a:p>
            <a:pPr marL="171450" indent="-171450">
              <a:buFont typeface="Arial" panose="020B0604020202020204" pitchFamily="34" charset="0"/>
              <a:buChar char="•"/>
            </a:pPr>
            <a:endParaRPr lang="en-US" altLang="en-US" dirty="0"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0A00D1B-DDBE-48FC-B68D-57FFC43AAACD}"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770077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t>Measurable: </a:t>
            </a:r>
            <a:r>
              <a:rPr lang="en-US" altLang="en-US" i="0" dirty="0" smtClean="0"/>
              <a:t>The size, purchasing power, and profiles of the segments can be measured</a:t>
            </a:r>
            <a:r>
              <a:rPr lang="en-US" altLang="en-US" dirty="0" smtClean="0"/>
              <a:t>.</a:t>
            </a:r>
          </a:p>
          <a:p>
            <a:endParaRPr lang="en-US" altLang="en-US" dirty="0" smtClean="0"/>
          </a:p>
          <a:p>
            <a:r>
              <a:rPr lang="en-US" altLang="en-US" i="1" dirty="0" smtClean="0"/>
              <a:t>Accessible: </a:t>
            </a:r>
            <a:r>
              <a:rPr lang="en-US" altLang="en-US" i="0" dirty="0" smtClean="0"/>
              <a:t>The market segments can be effectively reached and served.</a:t>
            </a:r>
          </a:p>
          <a:p>
            <a:endParaRPr lang="en-US" altLang="en-US" dirty="0" smtClean="0"/>
          </a:p>
          <a:p>
            <a:r>
              <a:rPr lang="en-US" altLang="en-US" i="1" dirty="0" smtClean="0"/>
              <a:t>Substantial: </a:t>
            </a:r>
            <a:r>
              <a:rPr lang="en-US" altLang="en-US" i="0" dirty="0" smtClean="0"/>
              <a:t>The market segments are large or profitable enough to serve.</a:t>
            </a:r>
          </a:p>
          <a:p>
            <a:endParaRPr lang="en-US" altLang="en-US" dirty="0" smtClean="0"/>
          </a:p>
          <a:p>
            <a:r>
              <a:rPr lang="en-US" altLang="en-US" i="1" dirty="0" smtClean="0"/>
              <a:t>Differentiable: </a:t>
            </a:r>
            <a:r>
              <a:rPr lang="en-US" altLang="en-US" i="0" dirty="0" smtClean="0"/>
              <a:t>The segments are conceptually distinguishable and respond differently to different marketing mix elements and programs. </a:t>
            </a:r>
          </a:p>
          <a:p>
            <a:endParaRPr lang="en-US" altLang="en-US" dirty="0" smtClean="0"/>
          </a:p>
          <a:p>
            <a:r>
              <a:rPr lang="en-US" altLang="en-US" i="1" dirty="0" smtClean="0"/>
              <a:t>Actionable: </a:t>
            </a:r>
            <a:r>
              <a:rPr lang="en-US" altLang="en-US" i="0" dirty="0" smtClean="0"/>
              <a:t>Effective programs can be designed for attracting and serving the segments.</a:t>
            </a:r>
          </a:p>
          <a:p>
            <a:endParaRPr lang="en-US" altLang="en-US" dirty="0"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544CC7BE-2166-458D-ABDC-FF5BDCE7BFFB}"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37790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Segmenting international markets based on geographic, economic, political, cultural, and other factors presumes that segments should consist of clusters of countries. </a:t>
            </a:r>
          </a:p>
          <a:p>
            <a:endParaRPr lang="en-US" altLang="en-US" dirty="0" smtClean="0"/>
          </a:p>
          <a:p>
            <a:r>
              <a:rPr lang="en-US" altLang="en-US" dirty="0" smtClean="0"/>
              <a:t>However, as new communications technologies, such as satellite TV and the Internet, connect consumers around the world, marketers can define and reach segments of like-minded consumers no matter where in the world they are</a:t>
            </a:r>
            <a:r>
              <a:rPr lang="en-US" altLang="en-US" baseline="0" dirty="0" smtClean="0"/>
              <a:t> u</a:t>
            </a:r>
            <a:r>
              <a:rPr lang="en-US" altLang="en-US" dirty="0" smtClean="0"/>
              <a:t>sing </a:t>
            </a:r>
            <a:r>
              <a:rPr lang="en-US" altLang="en-US" b="1" dirty="0" smtClean="0"/>
              <a:t>intermarket segmentation</a:t>
            </a:r>
            <a:r>
              <a:rPr lang="en-US" altLang="en-US" dirty="0" smtClean="0"/>
              <a:t> (also called </a:t>
            </a:r>
            <a:r>
              <a:rPr lang="en-US" altLang="en-US" b="1" dirty="0" smtClean="0"/>
              <a:t>cross-market segmentation.)</a:t>
            </a:r>
            <a:endParaRPr lang="en-US" altLang="en-US" dirty="0"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F0C291AE-7DD4-40E4-8A0F-DA78D6CC3F90}"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055809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23</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1"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Compare and contrast consumer and business market segmentation. </a:t>
            </a:r>
          </a:p>
          <a:p>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2 Summary</a:t>
            </a:r>
          </a:p>
          <a:p>
            <a:endParaRPr lang="en-US" sz="1200" b="1"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There is no single way to segment a market. Therefore, the marketer tries different variables to see which give the best segmentation opportunities. For consumer marketing, the major segmentation variables are geographic, demographic, psychographic, and behavioral. In </a:t>
            </a:r>
            <a:r>
              <a:rPr lang="en-US" sz="1200" i="1" kern="1200" dirty="0" smtClean="0">
                <a:solidFill>
                  <a:schemeClr val="tx1"/>
                </a:solidFill>
                <a:effectLst/>
                <a:latin typeface="+mn-lt"/>
                <a:ea typeface="+mn-ea"/>
                <a:cs typeface="+mn-cs"/>
              </a:rPr>
              <a:t>geographic segmentation</a:t>
            </a:r>
            <a:r>
              <a:rPr lang="en-US" sz="1200" kern="1200" dirty="0" smtClean="0">
                <a:solidFill>
                  <a:schemeClr val="tx1"/>
                </a:solidFill>
                <a:effectLst/>
                <a:latin typeface="+mn-lt"/>
                <a:ea typeface="+mn-ea"/>
                <a:cs typeface="+mn-cs"/>
              </a:rPr>
              <a:t>, the market is divided into different geographical units, such as nations, regions, states, counties, cities, or even neighborhoods. </a:t>
            </a:r>
            <a:r>
              <a:rPr lang="en-US" sz="1200" i="1" kern="1200" dirty="0" smtClean="0">
                <a:solidFill>
                  <a:schemeClr val="tx1"/>
                </a:solidFill>
                <a:effectLst/>
                <a:latin typeface="+mn-lt"/>
                <a:ea typeface="+mn-ea"/>
                <a:cs typeface="+mn-cs"/>
              </a:rPr>
              <a:t>Demographic segmentation </a:t>
            </a:r>
            <a:r>
              <a:rPr lang="en-US" sz="1200" kern="1200" dirty="0" smtClean="0">
                <a:solidFill>
                  <a:schemeClr val="tx1"/>
                </a:solidFill>
                <a:effectLst/>
                <a:latin typeface="+mn-lt"/>
                <a:ea typeface="+mn-ea"/>
                <a:cs typeface="+mn-cs"/>
              </a:rPr>
              <a:t>divides</a:t>
            </a:r>
            <a:r>
              <a:rPr lang="en-US" sz="1200" kern="1200" baseline="0" dirty="0" smtClean="0">
                <a:solidFill>
                  <a:schemeClr val="tx1"/>
                </a:solidFill>
                <a:effectLst/>
                <a:latin typeface="+mn-lt"/>
                <a:ea typeface="+mn-ea"/>
                <a:cs typeface="+mn-cs"/>
              </a:rPr>
              <a:t> the market into segments b</a:t>
            </a:r>
            <a:r>
              <a:rPr lang="en-US" sz="1200" kern="1200" dirty="0" smtClean="0">
                <a:solidFill>
                  <a:schemeClr val="tx1"/>
                </a:solidFill>
                <a:effectLst/>
                <a:latin typeface="+mn-lt"/>
                <a:ea typeface="+mn-ea"/>
                <a:cs typeface="+mn-cs"/>
              </a:rPr>
              <a:t>ased on demographic variables, including age, life-cycle stage, gender, income, occupation, education, religion, ethnicity, and generation. In </a:t>
            </a:r>
            <a:r>
              <a:rPr lang="en-US" sz="1200" i="1" kern="1200" dirty="0" smtClean="0">
                <a:solidFill>
                  <a:schemeClr val="tx1"/>
                </a:solidFill>
                <a:effectLst/>
                <a:latin typeface="+mn-lt"/>
                <a:ea typeface="+mn-ea"/>
                <a:cs typeface="+mn-cs"/>
              </a:rPr>
              <a:t>psychographic segmentation</a:t>
            </a:r>
            <a:r>
              <a:rPr lang="en-US" sz="1200" kern="1200" dirty="0" smtClean="0">
                <a:solidFill>
                  <a:schemeClr val="tx1"/>
                </a:solidFill>
                <a:effectLst/>
                <a:latin typeface="+mn-lt"/>
                <a:ea typeface="+mn-ea"/>
                <a:cs typeface="+mn-cs"/>
              </a:rPr>
              <a:t>, the market is divided into different groups based on social class, lifestyle, or personality characteristics. In </a:t>
            </a:r>
            <a:r>
              <a:rPr lang="en-US" sz="1200" i="1" kern="1200" dirty="0" smtClean="0">
                <a:solidFill>
                  <a:schemeClr val="tx1"/>
                </a:solidFill>
                <a:effectLst/>
                <a:latin typeface="+mn-lt"/>
                <a:ea typeface="+mn-ea"/>
                <a:cs typeface="+mn-cs"/>
              </a:rPr>
              <a:t>behavioral segmentation</a:t>
            </a:r>
            <a:r>
              <a:rPr lang="en-US" sz="1200" kern="1200" dirty="0" smtClean="0">
                <a:solidFill>
                  <a:schemeClr val="tx1"/>
                </a:solidFill>
                <a:effectLst/>
                <a:latin typeface="+mn-lt"/>
                <a:ea typeface="+mn-ea"/>
                <a:cs typeface="+mn-cs"/>
              </a:rPr>
              <a:t>, the market is divided into groups based on consumers’ knowledge, attitudes, uses, or responses concerning a product.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Business marketers use many of the same variables to segment their markets. But business markets also can be segmented by business </a:t>
            </a:r>
            <a:r>
              <a:rPr lang="en-US" sz="1200" i="1" kern="1200" dirty="0" smtClean="0">
                <a:solidFill>
                  <a:schemeClr val="tx1"/>
                </a:solidFill>
                <a:effectLst/>
                <a:latin typeface="+mn-lt"/>
                <a:ea typeface="+mn-ea"/>
                <a:cs typeface="+mn-cs"/>
              </a:rPr>
              <a:t>demographics</a:t>
            </a:r>
            <a:r>
              <a:rPr lang="en-US" sz="1200" kern="1200" dirty="0" smtClean="0">
                <a:solidFill>
                  <a:schemeClr val="tx1"/>
                </a:solidFill>
                <a:effectLst/>
                <a:latin typeface="+mn-lt"/>
                <a:ea typeface="+mn-ea"/>
                <a:cs typeface="+mn-cs"/>
              </a:rPr>
              <a:t> (industry, company size), </a:t>
            </a:r>
            <a:r>
              <a:rPr lang="en-US" sz="1200" i="1" kern="1200" dirty="0" smtClean="0">
                <a:solidFill>
                  <a:schemeClr val="tx1"/>
                </a:solidFill>
                <a:effectLst/>
                <a:latin typeface="+mn-lt"/>
                <a:ea typeface="+mn-ea"/>
                <a:cs typeface="+mn-cs"/>
              </a:rPr>
              <a:t>operating characteristics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purchasing approaches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situational factors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personal characteristics</a:t>
            </a:r>
            <a:r>
              <a:rPr lang="en-US" sz="1200" kern="1200" dirty="0" smtClean="0">
                <a:solidFill>
                  <a:schemeClr val="tx1"/>
                </a:solidFill>
                <a:effectLst/>
                <a:latin typeface="+mn-lt"/>
                <a:ea typeface="+mn-ea"/>
                <a:cs typeface="+mn-cs"/>
              </a:rPr>
              <a:t>. The effectiveness of the segmentation analysis depends on finding segments that are </a:t>
            </a:r>
            <a:r>
              <a:rPr lang="en-US" sz="1200" i="1" kern="1200" dirty="0" smtClean="0">
                <a:solidFill>
                  <a:schemeClr val="tx1"/>
                </a:solidFill>
                <a:effectLst/>
                <a:latin typeface="+mn-lt"/>
                <a:ea typeface="+mn-ea"/>
                <a:cs typeface="+mn-cs"/>
              </a:rPr>
              <a:t>measurable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accessible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substantial</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differentiable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actionable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6614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24</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After dividing the market into segments, it’s time to answer that first seemingly simple marketing strategy question we raised in Figure 7.1: Which customers will the company serve?</a:t>
            </a:r>
          </a:p>
          <a:p>
            <a:endParaRPr lang="en-US" altLang="en-US" sz="1200" b="0" i="0" u="none" strike="noStrike" kern="1200" baseline="0" dirty="0" smtClean="0">
              <a:solidFill>
                <a:schemeClr val="tx1"/>
              </a:solidFill>
              <a:latin typeface="+mn-lt"/>
              <a:ea typeface="+mn-ea"/>
              <a:cs typeface="+mn-cs"/>
            </a:endParaRPr>
          </a:p>
          <a:p>
            <a:r>
              <a:rPr lang="en-US" altLang="en-US" dirty="0" smtClean="0"/>
              <a:t>The firm now has to decide how many and which segments it can serve best. We now look at how companies evaluate and select target segments.</a:t>
            </a:r>
          </a:p>
          <a:p>
            <a:endParaRPr lang="en-US" altLang="en-US" dirty="0" smtClean="0"/>
          </a:p>
        </p:txBody>
      </p:sp>
    </p:spTree>
    <p:extLst>
      <p:ext uri="{BB962C8B-B14F-4D97-AF65-F5344CB8AC3E}">
        <p14:creationId xmlns:p14="http://schemas.microsoft.com/office/powerpoint/2010/main" val="29895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t>Selecting segments that have the right size and growth characteristics is a relative matter. The largest, fastest-growing segments are not always the most attractive ones for every company. Smaller companies may target segments that are smaller and less attractive, in an absolute sense, but that are potentially more profitable for them.</a:t>
            </a:r>
          </a:p>
          <a:p>
            <a:endParaRPr lang="en-US" altLang="en-US" dirty="0" smtClean="0"/>
          </a:p>
          <a:p>
            <a:r>
              <a:rPr lang="en-US" altLang="en-US" dirty="0" smtClean="0"/>
              <a:t>Structural factors that affect long-run segment attractiveness</a:t>
            </a:r>
            <a:r>
              <a:rPr lang="en-US" altLang="en-US" baseline="0" dirty="0" smtClean="0"/>
              <a:t> include </a:t>
            </a:r>
            <a:r>
              <a:rPr lang="en-US" altLang="en-US" dirty="0" smtClean="0"/>
              <a:t>strong and aggressive </a:t>
            </a:r>
            <a:r>
              <a:rPr lang="en-US" altLang="en-US" i="1" dirty="0" smtClean="0"/>
              <a:t>competitors, new entrants, substitute products,</a:t>
            </a:r>
            <a:r>
              <a:rPr lang="en-US" altLang="en-US" dirty="0" smtClean="0"/>
              <a:t> </a:t>
            </a:r>
            <a:r>
              <a:rPr lang="en-US" altLang="en-US" i="1" dirty="0" smtClean="0"/>
              <a:t>power of buyers</a:t>
            </a:r>
            <a:r>
              <a:rPr lang="en-US" altLang="en-US" dirty="0" smtClean="0"/>
              <a:t> relative to sellers, and </a:t>
            </a:r>
            <a:r>
              <a:rPr lang="en-US" altLang="en-US" i="1" dirty="0" smtClean="0"/>
              <a:t>powerful suppliers</a:t>
            </a:r>
            <a:r>
              <a:rPr lang="en-US" altLang="en-US" dirty="0" smtClean="0"/>
              <a:t> who can control prices, quality, or quantity of ordered goods and services.</a:t>
            </a:r>
          </a:p>
          <a:p>
            <a:endParaRPr lang="en-US" altLang="en-US" dirty="0" smtClean="0"/>
          </a:p>
          <a:p>
            <a:r>
              <a:rPr lang="en-US" altLang="en-US" dirty="0" smtClean="0"/>
              <a:t>Some attractive segments can be dismissed quickly because they do not mesh with the company’s long-run objectives. Or the company may lack the skills and resources needed to succeed in an attractive segment. A company should only enter segments in which it can create superior customer value and gain advantages over its competitors.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8B1805FC-78C8-45EE-9E80-553EC3C880D4}"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961665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After evaluating different segments, the company must decide which and how many segments it will target. Market targeting can be carried out at several different levels as shown in the next slide.</a:t>
            </a: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5515B97-E949-4311-82C9-B8C55DF2A9F1}"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3964330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Figure 7.2 shows that companies can target very broadly (</a:t>
            </a:r>
            <a:r>
              <a:rPr lang="en-US" sz="1200" b="0" i="1" u="none" strike="noStrike" kern="1200" baseline="0" dirty="0" smtClean="0">
                <a:solidFill>
                  <a:schemeClr val="tx1"/>
                </a:solidFill>
                <a:latin typeface="+mn-lt"/>
                <a:ea typeface="+mn-ea"/>
                <a:cs typeface="+mn-cs"/>
              </a:rPr>
              <a:t>undifferentiated marketing</a:t>
            </a:r>
            <a:r>
              <a:rPr lang="en-US" sz="1200" b="0" i="0" u="none" strike="noStrike" kern="1200" baseline="0" dirty="0" smtClean="0">
                <a:solidFill>
                  <a:schemeClr val="tx1"/>
                </a:solidFill>
                <a:latin typeface="+mn-lt"/>
                <a:ea typeface="+mn-ea"/>
                <a:cs typeface="+mn-cs"/>
              </a:rPr>
              <a:t>), very narrowly (</a:t>
            </a:r>
            <a:r>
              <a:rPr lang="en-US" sz="1200" b="0" i="1" u="none" strike="noStrike" kern="1200" baseline="0" dirty="0" smtClean="0">
                <a:solidFill>
                  <a:schemeClr val="tx1"/>
                </a:solidFill>
                <a:latin typeface="+mn-lt"/>
                <a:ea typeface="+mn-ea"/>
                <a:cs typeface="+mn-cs"/>
              </a:rPr>
              <a:t>micromarketing</a:t>
            </a:r>
            <a:r>
              <a:rPr lang="en-US" sz="1200" b="0" i="0" u="none" strike="noStrike" kern="1200" baseline="0" dirty="0" smtClean="0">
                <a:solidFill>
                  <a:schemeClr val="tx1"/>
                </a:solidFill>
                <a:latin typeface="+mn-lt"/>
                <a:ea typeface="+mn-ea"/>
                <a:cs typeface="+mn-cs"/>
              </a:rPr>
              <a:t>), or somewhere in between (</a:t>
            </a:r>
            <a:r>
              <a:rPr lang="en-US" sz="1200" b="0" i="1" u="none" strike="noStrike" kern="1200" baseline="0" dirty="0" smtClean="0">
                <a:solidFill>
                  <a:schemeClr val="tx1"/>
                </a:solidFill>
                <a:latin typeface="+mn-lt"/>
                <a:ea typeface="+mn-ea"/>
                <a:cs typeface="+mn-cs"/>
              </a:rPr>
              <a:t>differentiated or concentrated marketing</a:t>
            </a:r>
            <a:r>
              <a:rPr lang="en-US" sz="1200" b="0" i="0" u="none" strike="noStrike" kern="1200" baseline="0" dirty="0" smtClean="0">
                <a:solidFill>
                  <a:schemeClr val="tx1"/>
                </a:solidFill>
                <a:latin typeface="+mn-lt"/>
                <a:ea typeface="+mn-ea"/>
                <a:cs typeface="+mn-cs"/>
              </a:rPr>
              <a:t>).</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figure covers a broad range of targeting strategies, from mass marketing (virtually no targeting) to individual marketing (customizing products and programs to individual customers). An example of individual marketing is candy lovers can buy M&amp;M’s embossed with images of their kids or pets.</a:t>
            </a:r>
            <a:endParaRPr lang="en-US" alt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5515B97-E949-4311-82C9-B8C55DF2A9F1}"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631653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i="0" dirty="0" smtClean="0"/>
              <a:t>With</a:t>
            </a:r>
            <a:r>
              <a:rPr lang="en-US" altLang="en-US" b="1" i="0" baseline="0" dirty="0" smtClean="0"/>
              <a:t> u</a:t>
            </a:r>
            <a:r>
              <a:rPr lang="en-US" altLang="en-US" b="1" i="0" dirty="0" smtClean="0"/>
              <a:t>ndifferentiated marketing </a:t>
            </a:r>
            <a:r>
              <a:rPr lang="en-US" altLang="en-US" b="0" i="0" dirty="0" smtClean="0"/>
              <a:t>(or </a:t>
            </a:r>
            <a:r>
              <a:rPr lang="en-US" altLang="en-US" b="1" i="0" dirty="0" smtClean="0"/>
              <a:t>mass marketing</a:t>
            </a:r>
            <a:r>
              <a:rPr lang="en-US" altLang="en-US" b="0" i="0" dirty="0" smtClean="0"/>
              <a:t>), the </a:t>
            </a:r>
            <a:r>
              <a:rPr lang="en-US" altLang="en-US" b="0" dirty="0" smtClean="0"/>
              <a:t>company </a:t>
            </a:r>
            <a:r>
              <a:rPr lang="en-US" altLang="en-US" dirty="0" smtClean="0"/>
              <a:t>designs a product and a marketing program that will appeal to the largest number of buyers. </a:t>
            </a:r>
          </a:p>
          <a:p>
            <a:endParaRPr lang="en-US" altLang="en-US" dirty="0" smtClean="0"/>
          </a:p>
          <a:p>
            <a:r>
              <a:rPr lang="en-US" altLang="en-US" dirty="0" smtClean="0"/>
              <a:t>As noted in the chapter, most modern marketers have strong doubts about this strategy. Difficulties arise in developing a product or brand that will satisfy all consumers. Moreover, mass marketers often have trouble competing with more-focused firms that do a better job of satisfying the needs of specific segments and niches.</a:t>
            </a:r>
          </a:p>
          <a:p>
            <a:endParaRPr lang="en-US" altLang="en-US" dirty="0"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F73FC8AF-BE7E-4461-B4F3-5BB1900E2D0E}"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054528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P&amp;G markets six different laundry detergent brands in the United States, which compete with each other on supermarket shelves. Then, P&amp;G further segments each brand to serve even narrower niches.</a:t>
            </a:r>
          </a:p>
          <a:p>
            <a:endParaRPr lang="en-US" altLang="en-US" dirty="0" smtClean="0"/>
          </a:p>
          <a:p>
            <a:r>
              <a:rPr lang="en-US" altLang="en-US" dirty="0" smtClean="0"/>
              <a:t>Developing a stronger position within several segments creates more total sales than undifferentiated marketing across all segments. Hallmark’s differentiated brands account for</a:t>
            </a:r>
            <a:r>
              <a:rPr lang="en-US" sz="1200" b="0" i="0" u="none" strike="noStrike" kern="1200" baseline="0" dirty="0" smtClean="0">
                <a:solidFill>
                  <a:schemeClr val="tx1"/>
                </a:solidFill>
                <a:latin typeface="+mn-lt"/>
                <a:ea typeface="+mn-ea"/>
                <a:cs typeface="+mn-cs"/>
              </a:rPr>
              <a:t> more than 44 percent of the greeting cards purchased in the United States. </a:t>
            </a:r>
            <a:r>
              <a:rPr lang="en-US" altLang="en-US" dirty="0" smtClean="0"/>
              <a:t>Similarly, P&amp;G’s multiple detergent brands capture four times the market share of its nearest rival.</a:t>
            </a:r>
          </a:p>
          <a:p>
            <a:endParaRPr lang="en-US" altLang="en-US" b="1" dirty="0" smtClean="0"/>
          </a:p>
          <a:p>
            <a:r>
              <a:rPr lang="en-US" altLang="en-US" b="1" dirty="0" smtClean="0"/>
              <a:t>Differentiated marketing </a:t>
            </a:r>
            <a:r>
              <a:rPr lang="en-US" altLang="en-US" dirty="0" smtClean="0"/>
              <a:t>increases the costs of doing business.  The company must weigh increased sales against increased costs when deciding on a differentiated marketing strategy.</a:t>
            </a:r>
          </a:p>
          <a:p>
            <a:endParaRPr lang="en-US" altLang="en-US" dirty="0"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84B3A472-0427-44F5-A88D-A04DC2391496}"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71201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the major steps in designing a customer-driven marketing strategy: market  segmentation, targeting, differentiation, and positioning.</a:t>
            </a:r>
            <a:endParaRPr lang="en-US" sz="1200" b="1" dirty="0" smtClean="0">
              <a:solidFill>
                <a:srgbClr val="00B0F0"/>
              </a:solidFill>
              <a:latin typeface="Calibri" panose="020F0502020204030204" pitchFamily="34" charset="0"/>
            </a:endParaRPr>
          </a:p>
          <a:p>
            <a:r>
              <a:rPr lang="en-US" b="1" dirty="0" smtClean="0"/>
              <a:t>Objective 2	</a:t>
            </a:r>
            <a:r>
              <a:rPr lang="en-US" sz="1200" b="0" i="0" u="none" strike="noStrike" kern="1200" baseline="0" dirty="0" smtClean="0">
                <a:solidFill>
                  <a:schemeClr val="tx1"/>
                </a:solidFill>
                <a:latin typeface="+mn-lt"/>
                <a:ea typeface="+mn-ea"/>
                <a:cs typeface="+mn-cs"/>
              </a:rPr>
              <a:t>List and discuss the major bases for segmenting consumer and business markets.</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258400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sz="1200" b="1" i="0" u="none" strike="noStrike" kern="1200" baseline="0" dirty="0" smtClean="0">
                <a:solidFill>
                  <a:schemeClr val="tx1"/>
                </a:solidFill>
                <a:latin typeface="+mn-lt"/>
                <a:ea typeface="+mn-ea"/>
                <a:cs typeface="+mn-cs"/>
              </a:rPr>
              <a:t>Concentrated marketing: </a:t>
            </a:r>
            <a:r>
              <a:rPr lang="en-US" sz="1200" b="0" i="0" u="none" strike="noStrike" kern="1200" baseline="0" dirty="0" smtClean="0">
                <a:solidFill>
                  <a:schemeClr val="tx1"/>
                </a:solidFill>
                <a:latin typeface="+mn-lt"/>
                <a:ea typeface="+mn-ea"/>
                <a:cs typeface="+mn-cs"/>
              </a:rPr>
              <a:t>Thanks to the reach and power of online marketing, online women’s clothing nicher ModCloth.com has attracted a devoted following.</a:t>
            </a:r>
            <a:r>
              <a:rPr lang="en-US" altLang="en-US" dirty="0" smtClean="0"/>
              <a:t> .  Modcloth.com’s has a unique selection of indie clothing, engaging promotions on the ModLife blog and various social media, and Web interactivity.</a:t>
            </a:r>
          </a:p>
          <a:p>
            <a:endParaRPr lang="en-US" altLang="en-US" dirty="0" smtClean="0"/>
          </a:p>
          <a:p>
            <a:r>
              <a:rPr lang="en-US" altLang="en-US" dirty="0" smtClean="0"/>
              <a:t>When using a </a:t>
            </a:r>
            <a:r>
              <a:rPr lang="en-US" altLang="en-US" b="1" dirty="0" smtClean="0"/>
              <a:t>concentrated marketing</a:t>
            </a:r>
            <a:r>
              <a:rPr lang="en-US" altLang="en-US" dirty="0" smtClean="0"/>
              <a:t> (or </a:t>
            </a:r>
            <a:r>
              <a:rPr lang="en-US" altLang="en-US" b="1" dirty="0" smtClean="0"/>
              <a:t>niche marketing</a:t>
            </a:r>
            <a:r>
              <a:rPr lang="en-US" altLang="en-US" dirty="0" smtClean="0"/>
              <a:t>) strategy, a firm goes after a large share of one or a few smaller segments or niches. For example, Whole Foods Market thrives by catering to affluent customers that the Walmarts of the world can’t serve well.</a:t>
            </a:r>
          </a:p>
          <a:p>
            <a:endParaRPr lang="en-US" altLang="en-US" dirty="0" smtClean="0"/>
          </a:p>
          <a:p>
            <a:r>
              <a:rPr lang="en-US" altLang="en-US" dirty="0" smtClean="0"/>
              <a:t>Today, the low cost of setting up shop on the Internet makes it even more profitable to serve seemingly miniscule niches. Small businesses, in particular, are realizing riches from serving small niches on the Web.</a:t>
            </a:r>
          </a:p>
          <a:p>
            <a:endParaRPr lang="en-US" altLang="en-US" dirty="0" smtClean="0"/>
          </a:p>
          <a:p>
            <a:r>
              <a:rPr lang="en-US" altLang="en-US" dirty="0" smtClean="0"/>
              <a:t>Concentrated marketing can be highly profitable. At the same time, it involves higher-than-normal risks. Companies that rely on one or a few segments for all of their business will suffer greatly if the segment turns sour. Or larger competitors may decide to enter the same segment with greater resources. For these reasons, many companies prefer to diversify in several market segments. </a:t>
            </a:r>
            <a:r>
              <a:rPr lang="en-US" sz="1200" b="0" i="0" u="none" strike="noStrike" kern="1200" baseline="0" dirty="0" smtClean="0">
                <a:solidFill>
                  <a:schemeClr val="tx1"/>
                </a:solidFill>
                <a:latin typeface="+mn-lt"/>
                <a:ea typeface="+mn-ea"/>
                <a:cs typeface="+mn-cs"/>
              </a:rPr>
              <a:t>In fact, many large companies develop or acquire niche brands of their own.</a:t>
            </a:r>
            <a:endParaRPr lang="en-US" altLang="en-US" dirty="0" smtClean="0"/>
          </a:p>
          <a:p>
            <a:endParaRPr lang="en-US" altLang="en-US" dirty="0"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AA34D17A-EB2A-4E30-858F-A77FB262000A}"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607226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t>Rather than seeing a customer in every individual, micromarketers see the individual in every customer. </a:t>
            </a:r>
            <a:r>
              <a:rPr lang="en-US" altLang="en-US" b="1" dirty="0" smtClean="0"/>
              <a:t>Micromarketing</a:t>
            </a:r>
            <a:r>
              <a:rPr lang="en-US" altLang="en-US" dirty="0" smtClean="0"/>
              <a:t> includes </a:t>
            </a:r>
            <a:r>
              <a:rPr lang="en-US" altLang="en-US" i="1" dirty="0" smtClean="0"/>
              <a:t>local marketing</a:t>
            </a:r>
            <a:r>
              <a:rPr lang="en-US" altLang="en-US" dirty="0" smtClean="0"/>
              <a:t> and </a:t>
            </a:r>
            <a:r>
              <a:rPr lang="en-US" altLang="en-US" i="1" dirty="0" smtClean="0"/>
              <a:t>individual marketing</a:t>
            </a:r>
            <a:r>
              <a:rPr lang="en-US" altLang="en-US" i="0" baseline="0" dirty="0" smtClean="0"/>
              <a:t> described on the next slides.</a:t>
            </a:r>
            <a:endParaRPr lang="en-US" altLang="en-US" dirty="0" smtClean="0"/>
          </a:p>
          <a:p>
            <a:endParaRPr lang="en-US" altLang="en-US" dirty="0" smtClean="0"/>
          </a:p>
          <a:p>
            <a:endParaRPr lang="en-US" altLang="en-US" dirty="0" smtClean="0"/>
          </a:p>
          <a:p>
            <a:endParaRPr lang="en-US" altLang="en-US" dirty="0"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14BFFF60-5473-4F2A-83AB-74FE6F0418E3}"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1204068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Local marketing</a:t>
            </a:r>
            <a:r>
              <a:rPr lang="en-US" altLang="en-US" dirty="0" smtClean="0"/>
              <a:t> involves tailoring brands and promotions to the needs and wants of local customer groups—cities, neighborhoods, and even specific stores. For example, </a:t>
            </a:r>
            <a:r>
              <a:rPr lang="en-US" sz="1200" b="0" i="0" u="none" strike="noStrike" kern="1200" baseline="0" dirty="0" smtClean="0">
                <a:solidFill>
                  <a:schemeClr val="tx1"/>
                </a:solidFill>
                <a:latin typeface="+mn-lt"/>
                <a:ea typeface="+mn-ea"/>
                <a:cs typeface="+mn-cs"/>
              </a:rPr>
              <a:t>department store chain Macy’s has rolled out a localization program called My Macy’s in which merchandise is customized under 69 different geographical districts.</a:t>
            </a:r>
            <a:endParaRPr lang="en-US" altLang="en-US" dirty="0" smtClean="0"/>
          </a:p>
          <a:p>
            <a:endParaRPr lang="en-US" altLang="en-US" dirty="0" smtClean="0"/>
          </a:p>
          <a:p>
            <a:r>
              <a:rPr lang="en-US" altLang="en-US" dirty="0" smtClean="0"/>
              <a:t>Advances in communications technology have given rise to new high-tech versions of location-based marketing. </a:t>
            </a:r>
            <a:r>
              <a:rPr lang="en-US" sz="1200" b="0" i="0" u="none" strike="noStrike" kern="1200" baseline="0" dirty="0" smtClean="0">
                <a:solidFill>
                  <a:schemeClr val="tx1"/>
                </a:solidFill>
                <a:latin typeface="+mn-lt"/>
                <a:ea typeface="+mn-ea"/>
                <a:cs typeface="+mn-cs"/>
              </a:rPr>
              <a:t>Thanks to the explosion in net-connected</a:t>
            </a:r>
          </a:p>
          <a:p>
            <a:r>
              <a:rPr lang="en-US" sz="1200" b="0" i="0" u="none" strike="noStrike" kern="1200" baseline="0" dirty="0" smtClean="0">
                <a:solidFill>
                  <a:schemeClr val="tx1"/>
                </a:solidFill>
                <a:latin typeface="+mn-lt"/>
                <a:ea typeface="+mn-ea"/>
                <a:cs typeface="+mn-cs"/>
              </a:rPr>
              <a:t>smartphones with GPS capabilities and location-based social networks, companies can now track consumers’ whereabouts closely and gear their offers accordingly.</a:t>
            </a:r>
          </a:p>
          <a:p>
            <a:endParaRPr lang="en-US" altLang="en-US" dirty="0" smtClean="0"/>
          </a:p>
          <a:p>
            <a:r>
              <a:rPr lang="en-US" altLang="en-US" dirty="0" smtClean="0"/>
              <a:t>Increasingly, location-based marketing is going mobile, reaching on-the-go consumers as they come and go in key local market areas. </a:t>
            </a:r>
          </a:p>
          <a:p>
            <a:endParaRPr lang="en-US" altLang="en-US" dirty="0" smtClean="0"/>
          </a:p>
          <a:p>
            <a:r>
              <a:rPr lang="en-US" altLang="en-US" b="1" dirty="0" smtClean="0"/>
              <a:t>Discussion Question</a:t>
            </a:r>
          </a:p>
          <a:p>
            <a:r>
              <a:rPr lang="en-US" altLang="en-US" b="0" i="1" dirty="0" smtClean="0"/>
              <a:t>What are the drawbacks of local marketing?</a:t>
            </a:r>
          </a:p>
          <a:p>
            <a:endParaRPr lang="en-US" altLang="en-US" dirty="0" smtClean="0"/>
          </a:p>
          <a:p>
            <a:r>
              <a:rPr lang="en-US" altLang="en-US" dirty="0" smtClean="0"/>
              <a:t>Local marketing has some drawbacks. It can drive up manufacturing and marketing costs by reducing the economies of scale. It can also create logistics problems as companies try to meet the varied requirements of different regional and local markets. Still, as companies face increasingly fragmented markets, and as new supporting technologies develop, the advantages of local marketing often outweigh the drawbacks.  In addition, a brand’s overall image might be diluted if the product and message vary too much in different localities.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EE58EB5E-00BF-46FE-967F-BC684A348A88}"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2793718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1200" b="0" i="0" u="none" strike="noStrike" kern="1200" baseline="0" dirty="0" smtClean="0">
                <a:solidFill>
                  <a:schemeClr val="tx1"/>
                </a:solidFill>
                <a:latin typeface="+mn-lt"/>
                <a:ea typeface="+mn-ea"/>
                <a:cs typeface="+mn-cs"/>
              </a:rPr>
              <a:t>Individual marketing: The PUMA Factory sneaker customization web site lets customers tailor their PUMA shoes to taste. “You know what works—what</a:t>
            </a:r>
          </a:p>
          <a:p>
            <a:r>
              <a:rPr lang="en-US" sz="1200" b="0" i="0" u="none" strike="noStrike" kern="1200" baseline="0" dirty="0" smtClean="0">
                <a:solidFill>
                  <a:schemeClr val="tx1"/>
                </a:solidFill>
                <a:latin typeface="+mn-lt"/>
                <a:ea typeface="+mn-ea"/>
                <a:cs typeface="+mn-cs"/>
              </a:rPr>
              <a:t>styles, what textures, what colors. Customize your sneakers whatever way you want.”</a:t>
            </a:r>
          </a:p>
          <a:p>
            <a:endParaRPr lang="en-US" altLang="en-US" sz="1200" b="0" i="0" u="none" strike="noStrike" kern="1200" baseline="0" dirty="0" smtClean="0">
              <a:solidFill>
                <a:schemeClr val="tx1"/>
              </a:solidFill>
              <a:latin typeface="+mn-lt"/>
              <a:ea typeface="+mn-ea"/>
              <a:cs typeface="+mn-cs"/>
            </a:endParaRPr>
          </a:p>
          <a:p>
            <a:r>
              <a:rPr lang="en-US" altLang="en-US" dirty="0" smtClean="0"/>
              <a:t>In the extreme, micromarketing becomes </a:t>
            </a:r>
            <a:r>
              <a:rPr lang="en-US" altLang="en-US" b="1" dirty="0" smtClean="0"/>
              <a:t>individual marketing</a:t>
            </a:r>
            <a:r>
              <a:rPr lang="en-US" altLang="en-US" i="1" dirty="0" smtClean="0"/>
              <a:t>— on</a:t>
            </a:r>
            <a:r>
              <a:rPr lang="en-US" altLang="en-US" i="1" baseline="0" dirty="0" smtClean="0"/>
              <a:t>e-to-one </a:t>
            </a:r>
            <a:r>
              <a:rPr lang="en-US" altLang="en-US" i="0" baseline="0" dirty="0" smtClean="0"/>
              <a:t>or </a:t>
            </a:r>
            <a:r>
              <a:rPr lang="en-US" altLang="en-US" i="1" dirty="0" smtClean="0"/>
              <a:t>markets-of-one marketing</a:t>
            </a:r>
            <a:r>
              <a:rPr lang="en-US" altLang="en-US" dirty="0" smtClean="0"/>
              <a:t>.</a:t>
            </a:r>
          </a:p>
          <a:p>
            <a:endParaRPr lang="en-US" altLang="en-US" dirty="0" smtClean="0"/>
          </a:p>
          <a:p>
            <a:r>
              <a:rPr lang="en-US" altLang="en-US" dirty="0" smtClean="0"/>
              <a:t>More detailed databases, robotic production and flexible manufacturing, and interactive media such as mobile phones and the Internet have combined to foster mass customization. </a:t>
            </a:r>
            <a:r>
              <a:rPr lang="en-US" altLang="en-US" i="1" dirty="0" smtClean="0"/>
              <a:t>Mass customization</a:t>
            </a:r>
            <a:r>
              <a:rPr lang="en-US" altLang="en-US" dirty="0" smtClean="0"/>
              <a:t> is the process by which firms interact one-to-one with masses of customers to design products and services tailor-made to individual needs.  Individual marketing has made relationships with customers more important than ever.</a:t>
            </a:r>
          </a:p>
          <a:p>
            <a:endParaRPr lang="en-US" altLang="en-US" dirty="0" smtClean="0"/>
          </a:p>
          <a:p>
            <a:r>
              <a:rPr lang="en-US" altLang="en-US" dirty="0" smtClean="0"/>
              <a:t>The world appears to be coming full circle—from the good old days when customers were treated as individuals to mass marketing when nobody knew your name and then back again.</a:t>
            </a:r>
          </a:p>
          <a:p>
            <a:r>
              <a:rPr lang="en-US" altLang="en-US" dirty="0" smtClean="0"/>
              <a:t> </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178DFC3-CC56-49BE-AB90-0B489D74CFD3}"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977150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shown in the slide, companies need to consider many factors when choosing a market-targeting strategy. </a:t>
            </a:r>
          </a:p>
          <a:p>
            <a:endParaRPr lang="en-US" altLang="en-US" dirty="0" smtClean="0"/>
          </a:p>
          <a:p>
            <a:r>
              <a:rPr lang="en-US" altLang="en-US" dirty="0" smtClean="0"/>
              <a:t>When the firm’s resources are limited, concentrated marketing makes the most sense. Undifferentiated marketing is more suited for uniform products, such as grapefruit or steel. </a:t>
            </a:r>
          </a:p>
          <a:p>
            <a:endParaRPr lang="en-US" altLang="en-US" dirty="0" smtClean="0"/>
          </a:p>
          <a:p>
            <a:r>
              <a:rPr lang="en-US" altLang="en-US" dirty="0" smtClean="0"/>
              <a:t>When a firm introduces a new product, it may be practical to launch one version only, as undifferentiated marketing or concentrated marketing may make the most sense. In the mature stage of the product life cycle, however, differentiated marketing often makes more sense.</a:t>
            </a:r>
          </a:p>
          <a:p>
            <a:endParaRPr lang="en-US" altLang="en-US" dirty="0" smtClean="0"/>
          </a:p>
          <a:p>
            <a:r>
              <a:rPr lang="en-US" altLang="en-US" dirty="0" smtClean="0"/>
              <a:t>Undifferentiated marketing is appropriate</a:t>
            </a:r>
            <a:r>
              <a:rPr lang="en-US" altLang="en-US" baseline="0" dirty="0" smtClean="0"/>
              <a:t> w</a:t>
            </a:r>
            <a:r>
              <a:rPr lang="en-US" altLang="en-US" dirty="0" smtClean="0"/>
              <a:t>here</a:t>
            </a:r>
            <a:r>
              <a:rPr lang="en-US" altLang="en-US" baseline="0" dirty="0" smtClean="0"/>
              <a:t> there is little</a:t>
            </a:r>
            <a:r>
              <a:rPr lang="en-US" altLang="en-US" dirty="0" smtClean="0"/>
              <a:t> </a:t>
            </a:r>
            <a:r>
              <a:rPr lang="en-US" altLang="en-US" i="1" dirty="0" smtClean="0"/>
              <a:t>market variability -</a:t>
            </a:r>
            <a:r>
              <a:rPr lang="en-US" altLang="en-US" i="0" baseline="0" dirty="0" smtClean="0"/>
              <a:t> </a:t>
            </a:r>
            <a:r>
              <a:rPr lang="en-US" altLang="en-US" dirty="0" smtClean="0"/>
              <a:t> most buyers have the same tastes, buy the same amounts, and react the same way to marketing efforts.</a:t>
            </a:r>
          </a:p>
          <a:p>
            <a:endParaRPr lang="en-US" altLang="en-US" dirty="0" smtClean="0"/>
          </a:p>
          <a:p>
            <a:r>
              <a:rPr lang="en-US" altLang="en-US" dirty="0" smtClean="0"/>
              <a:t>When competitors use undifferentiated marketing, a firm can gain an advantage by using differentiated or concentrated marketing, focusing on the needs of buyers in specific segments.</a:t>
            </a:r>
          </a:p>
          <a:p>
            <a:endParaRPr lang="en-US" alt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C49F1B82-8290-4F78-BB0F-F768D550F8A2}"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3507441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p:txBody>
          <a:bodyPr>
            <a:normAutofit fontScale="92500" lnSpcReduction="10000"/>
          </a:bodyPr>
          <a:lstStyle/>
          <a:p>
            <a:r>
              <a:rPr lang="en-US" sz="1200" b="1" i="0" u="none" strike="noStrike" kern="1200" baseline="0" dirty="0" smtClean="0">
                <a:solidFill>
                  <a:schemeClr val="tx1"/>
                </a:solidFill>
                <a:latin typeface="+mn-lt"/>
                <a:ea typeface="+mn-ea"/>
                <a:cs typeface="+mn-cs"/>
              </a:rPr>
              <a:t>Socially responsible targeting: </a:t>
            </a:r>
            <a:r>
              <a:rPr lang="en-US" sz="1200" b="0" i="0" u="none" strike="noStrike" kern="1200" baseline="0" dirty="0" smtClean="0">
                <a:solidFill>
                  <a:schemeClr val="tx1"/>
                </a:solidFill>
                <a:latin typeface="+mn-lt"/>
                <a:ea typeface="+mn-ea"/>
                <a:cs typeface="+mn-cs"/>
              </a:rPr>
              <a:t>McDonald’s has responded to the concerns of parents and children’s health advocates by putting the Happy Meal on a diet, cutting the calorie count by 20 percent, adding fruit, and promoting Happy Meals only with milk, water, and juice. </a:t>
            </a:r>
          </a:p>
          <a:p>
            <a:endParaRPr lang="en-US" sz="1200" b="0" i="0" u="none" strike="noStrike" kern="1200" baseline="0" dirty="0" smtClean="0">
              <a:solidFill>
                <a:schemeClr val="tx1"/>
              </a:solidFill>
              <a:latin typeface="+mn-lt"/>
              <a:ea typeface="+mn-ea"/>
              <a:cs typeface="+mn-cs"/>
            </a:endParaRPr>
          </a:p>
          <a:p>
            <a:pPr>
              <a:defRPr/>
            </a:pPr>
            <a:r>
              <a:rPr lang="en-US" dirty="0" smtClean="0">
                <a:ea typeface="ＭＳ Ｐゴシック" charset="-128"/>
              </a:rPr>
              <a:t>Target marketing sometimes generates controversy and concern. </a:t>
            </a:r>
            <a:r>
              <a:rPr lang="en-US" sz="1200" b="0" i="0" u="none" strike="noStrike" kern="1200" baseline="0" dirty="0" smtClean="0">
                <a:solidFill>
                  <a:schemeClr val="tx1"/>
                </a:solidFill>
                <a:latin typeface="+mn-lt"/>
                <a:ea typeface="+mn-ea"/>
                <a:cs typeface="+mn-cs"/>
              </a:rPr>
              <a:t>For example, fast-food chains have generated controversy over the years by their attempts to target inner-city minority consumers. They’ve been accused of pitching their high-fat, salt laden fare to low-income, urban residents who are much more likely than suburbanites to be heavy consumers. Similarly, big banks and mortgage lenders have been criticized for targeting consumers in poor urban areas with attractive adjustable-rate home mortgages that they can’t really afford.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Children are seen as an especially vulnerable audience. M</a:t>
            </a:r>
            <a:r>
              <a:rPr lang="en-US" dirty="0" smtClean="0">
                <a:ea typeface="ＭＳ Ｐゴシック" charset="-128"/>
              </a:rPr>
              <a:t>arketers in a wide range of industries—from cereal, soft drinks, and fast food to toys and fashion—have been heavily criticized for their marketing efforts directed toward children. </a:t>
            </a:r>
          </a:p>
          <a:p>
            <a:endParaRPr lang="en-US" dirty="0" smtClean="0">
              <a:ea typeface="ＭＳ Ｐゴシック" charset="-128"/>
            </a:endParaRPr>
          </a:p>
          <a:p>
            <a:r>
              <a:rPr lang="en-US" dirty="0" smtClean="0">
                <a:ea typeface="ＭＳ Ｐゴシック" charset="-128"/>
              </a:rPr>
              <a:t>In target marketing, the issue is not really </a:t>
            </a:r>
            <a:r>
              <a:rPr lang="en-US" i="1" dirty="0" smtClean="0">
                <a:ea typeface="ＭＳ Ｐゴシック" charset="-128"/>
              </a:rPr>
              <a:t>who</a:t>
            </a:r>
            <a:r>
              <a:rPr lang="en-US" dirty="0" smtClean="0">
                <a:ea typeface="ＭＳ Ｐゴシック" charset="-128"/>
              </a:rPr>
              <a:t> is targeted but rather </a:t>
            </a:r>
            <a:r>
              <a:rPr lang="en-US" i="1" dirty="0" smtClean="0">
                <a:ea typeface="ＭＳ Ｐゴシック" charset="-128"/>
              </a:rPr>
              <a:t>how</a:t>
            </a:r>
            <a:r>
              <a:rPr lang="en-US" dirty="0" smtClean="0">
                <a:ea typeface="ＭＳ Ｐゴシック" charset="-128"/>
              </a:rPr>
              <a:t> and for </a:t>
            </a:r>
            <a:r>
              <a:rPr lang="en-US" i="1" dirty="0" smtClean="0">
                <a:ea typeface="ＭＳ Ｐゴシック" charset="-128"/>
              </a:rPr>
              <a:t>what</a:t>
            </a:r>
            <a:r>
              <a:rPr lang="en-US" dirty="0" smtClean="0">
                <a:ea typeface="ＭＳ Ｐゴシック" charset="-128"/>
              </a:rPr>
              <a:t>. Controversies arise when marketers attempt to profit at the expense of targeted segments—when they unfairly target vulnerable segments or target them with questionable products or tactics. </a:t>
            </a:r>
          </a:p>
          <a:p>
            <a:endParaRPr lang="en-US" dirty="0" smtClean="0">
              <a:ea typeface="ＭＳ Ｐゴシック" charset="-128"/>
            </a:endParaRPr>
          </a:p>
          <a:p>
            <a:r>
              <a:rPr lang="en-US" dirty="0" smtClean="0">
                <a:ea typeface="ＭＳ Ｐゴシック" charset="-128"/>
              </a:rPr>
              <a:t>Socially responsible marketing calls for segmentation and targeting that serve not just the interests of the company but also the interests of those targeted.</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0B970D7E-6D39-4B50-9525-58B7F2032715}"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23781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36</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Give an example of the four different market-targeting strategies.</a:t>
            </a:r>
          </a:p>
          <a:p>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3 Summary</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To target the best market segments, the company first evaluates each segment’s size and growth characteristics, structural attractiveness, and compatibility with company objectives and resources. It then chooses one of four market-targeting  strategies—ranging from very broad to very narrow targeting. The seller can ignore segment differences and target broadly using </a:t>
            </a:r>
            <a:r>
              <a:rPr lang="en-US" sz="1200" i="1" kern="1200" dirty="0" smtClean="0">
                <a:solidFill>
                  <a:schemeClr val="tx1"/>
                </a:solidFill>
                <a:effectLst/>
                <a:latin typeface="+mn-lt"/>
                <a:ea typeface="+mn-ea"/>
                <a:cs typeface="+mn-cs"/>
              </a:rPr>
              <a:t>undifferentiated</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mass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marketing</a:t>
            </a:r>
            <a:r>
              <a:rPr lang="en-US" sz="1200" kern="1200" dirty="0" smtClean="0">
                <a:solidFill>
                  <a:schemeClr val="tx1"/>
                </a:solidFill>
                <a:effectLst/>
                <a:latin typeface="+mn-lt"/>
                <a:ea typeface="+mn-ea"/>
                <a:cs typeface="+mn-cs"/>
              </a:rPr>
              <a:t>. This involves mass producing, mass distributing, and mass promoting the same product in about the same way to all consumers. Or the seller can adopt </a:t>
            </a:r>
            <a:r>
              <a:rPr lang="en-US" sz="1200" i="1" kern="1200" dirty="0" smtClean="0">
                <a:solidFill>
                  <a:schemeClr val="tx1"/>
                </a:solidFill>
                <a:effectLst/>
                <a:latin typeface="+mn-lt"/>
                <a:ea typeface="+mn-ea"/>
                <a:cs typeface="+mn-cs"/>
              </a:rPr>
              <a:t>differentiated marketing</a:t>
            </a:r>
            <a:r>
              <a:rPr lang="en-US" sz="1200" kern="1200" dirty="0" smtClean="0">
                <a:solidFill>
                  <a:schemeClr val="tx1"/>
                </a:solidFill>
                <a:effectLst/>
                <a:latin typeface="+mn-lt"/>
                <a:ea typeface="+mn-ea"/>
                <a:cs typeface="+mn-cs"/>
              </a:rPr>
              <a:t>—developing different market offers for several segments. </a:t>
            </a:r>
            <a:r>
              <a:rPr lang="en-US" sz="1200" i="1" kern="1200" dirty="0" smtClean="0">
                <a:solidFill>
                  <a:schemeClr val="tx1"/>
                </a:solidFill>
                <a:effectLst/>
                <a:latin typeface="+mn-lt"/>
                <a:ea typeface="+mn-ea"/>
                <a:cs typeface="+mn-cs"/>
              </a:rPr>
              <a:t>Concentrated marketing</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niche marketing</a:t>
            </a:r>
            <a:r>
              <a:rPr lang="en-US" sz="1200" kern="1200" dirty="0" smtClean="0">
                <a:solidFill>
                  <a:schemeClr val="tx1"/>
                </a:solidFill>
                <a:effectLst/>
                <a:latin typeface="+mn-lt"/>
                <a:ea typeface="+mn-ea"/>
                <a:cs typeface="+mn-cs"/>
              </a:rPr>
              <a:t>) involves focusing on one or a few market segments only. Finally, </a:t>
            </a:r>
            <a:r>
              <a:rPr lang="en-US" sz="1200" i="1" kern="1200" dirty="0" smtClean="0">
                <a:solidFill>
                  <a:schemeClr val="tx1"/>
                </a:solidFill>
                <a:effectLst/>
                <a:latin typeface="+mn-lt"/>
                <a:ea typeface="+mn-ea"/>
                <a:cs typeface="+mn-cs"/>
              </a:rPr>
              <a:t>micromarketing</a:t>
            </a:r>
            <a:r>
              <a:rPr lang="en-US" sz="1200" kern="1200" dirty="0" smtClean="0">
                <a:solidFill>
                  <a:schemeClr val="tx1"/>
                </a:solidFill>
                <a:effectLst/>
                <a:latin typeface="+mn-lt"/>
                <a:ea typeface="+mn-ea"/>
                <a:cs typeface="+mn-cs"/>
              </a:rPr>
              <a:t> is the practice of tailoring products and marketing programs to suit the tastes of specific individuals and locations. Micromarketing includes </a:t>
            </a:r>
            <a:r>
              <a:rPr lang="en-US" sz="1200" i="1" kern="1200" dirty="0" smtClean="0">
                <a:solidFill>
                  <a:schemeClr val="tx1"/>
                </a:solidFill>
                <a:effectLst/>
                <a:latin typeface="+mn-lt"/>
                <a:ea typeface="+mn-ea"/>
                <a:cs typeface="+mn-cs"/>
              </a:rPr>
              <a:t>local marketing</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individual marketing</a:t>
            </a:r>
            <a:r>
              <a:rPr lang="en-US" sz="1200" kern="1200" dirty="0" smtClean="0">
                <a:solidFill>
                  <a:schemeClr val="tx1"/>
                </a:solidFill>
                <a:effectLst/>
                <a:latin typeface="+mn-lt"/>
                <a:ea typeface="+mn-ea"/>
                <a:cs typeface="+mn-cs"/>
              </a:rPr>
              <a:t>. Which targeting strategy is best depends on company resources, product variability, product life-cycle stage, market variability, and competitive marketing strategies.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6983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37</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545008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200" b="0" i="0" u="none" strike="noStrike" kern="1200" baseline="0" dirty="0" smtClean="0">
                <a:solidFill>
                  <a:schemeClr val="tx1"/>
                </a:solidFill>
                <a:latin typeface="+mn-lt"/>
                <a:ea typeface="+mn-ea"/>
                <a:cs typeface="+mn-cs"/>
              </a:rPr>
              <a:t>Positioning: IKEA does more than just sell affordable home furnishings; it’s the “Life improvement store.”</a:t>
            </a:r>
          </a:p>
          <a:p>
            <a:r>
              <a:rPr lang="en-US" sz="1200" b="0" i="0" u="none" strike="noStrike" kern="1200" baseline="0" dirty="0" smtClean="0">
                <a:solidFill>
                  <a:schemeClr val="tx1"/>
                </a:solidFill>
                <a:latin typeface="+mn-lt"/>
                <a:ea typeface="+mn-ea"/>
                <a:cs typeface="+mn-cs"/>
              </a:rPr>
              <a:t> </a:t>
            </a:r>
            <a:endParaRPr lang="en-US" altLang="en-US" sz="1200" b="0" i="0" u="none" strike="noStrike" kern="1200" baseline="0" dirty="0" smtClean="0">
              <a:solidFill>
                <a:schemeClr val="tx1"/>
              </a:solidFill>
              <a:latin typeface="+mn-lt"/>
              <a:ea typeface="+mn-ea"/>
              <a:cs typeface="+mn-cs"/>
            </a:endParaRPr>
          </a:p>
          <a:p>
            <a:r>
              <a:rPr lang="en-US" altLang="en-US" dirty="0" smtClean="0"/>
              <a:t>The company must decide on a </a:t>
            </a:r>
            <a:r>
              <a:rPr lang="en-US" altLang="en-US" i="1" dirty="0" smtClean="0"/>
              <a:t>value proposition</a:t>
            </a:r>
            <a:r>
              <a:rPr lang="en-US" altLang="en-US" dirty="0" smtClean="0"/>
              <a:t>—how it will create differentiated value for targeted segments and what positions it wants to occupy in those segments. The place the product occupies in consumers’ minds relative to competing products is the position. Products are made in factories, but brands happen in the minds of consumers.</a:t>
            </a:r>
          </a:p>
          <a:p>
            <a:endParaRPr lang="en-US" altLang="en-US" dirty="0" smtClean="0"/>
          </a:p>
          <a:p>
            <a:r>
              <a:rPr lang="en-US" altLang="en-US" dirty="0" smtClean="0"/>
              <a:t>Dreft is positioned as the gentle detergent for baby clothes; at IHOP, you “Come hungry. Leave happy.”; at Olive Garden, “When You’re Here, You’re Family.” In the automobile market, the Nissan Versa and Honda Fit are positioned on economy, Mercedes and Cadillac on luxury, and Porsche and BMW on performance. </a:t>
            </a:r>
          </a:p>
          <a:p>
            <a:endParaRPr lang="en-US" altLang="en-US" dirty="0" smtClean="0"/>
          </a:p>
          <a:p>
            <a:r>
              <a:rPr lang="en-US" altLang="en-US" dirty="0" smtClean="0"/>
              <a:t>To simplify the buying process, consumers organize products, services, and companies into categories and “position” them in their minds. A product’s position is the complex set of perceptions, impressions, and feelings that consumers have for the product compared with competing products.</a:t>
            </a:r>
          </a:p>
          <a:p>
            <a:endParaRPr lang="en-US" altLang="en-US" dirty="0" smtClean="0"/>
          </a:p>
          <a:p>
            <a:r>
              <a:rPr lang="en-US" altLang="en-US" dirty="0" smtClean="0"/>
              <a:t>Consumers position products with or without the help of marketers. But marketers do not want to leave their products’ positions to chance. They must </a:t>
            </a:r>
            <a:r>
              <a:rPr lang="en-US" altLang="en-US" i="1" dirty="0" smtClean="0"/>
              <a:t>plan</a:t>
            </a:r>
            <a:r>
              <a:rPr lang="en-US" altLang="en-US" dirty="0" smtClean="0"/>
              <a:t> positions that will give their products the greatest advantage in selected target markets, and they must design marketing mixes to create these planned positions.</a:t>
            </a:r>
          </a:p>
          <a:p>
            <a:endParaRPr lang="en-US" altLang="en-US" dirty="0"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EF8655CF-10D1-4368-AAC6-8CBC969ACDFA}"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3584542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planning their differentiation and positioning strategies, marketers often prepare </a:t>
            </a:r>
            <a:r>
              <a:rPr lang="en-US" altLang="en-US" i="1" dirty="0" smtClean="0"/>
              <a:t>perceptual positioning maps. </a:t>
            </a:r>
            <a:r>
              <a:rPr lang="en-US" altLang="en-US" dirty="0" smtClean="0"/>
              <a:t>The position of each circle on the map indicates the brand’s perceived positioning on two dimensions: price and orientation (luxury versus performance). The size of each circle indicates the brand’s relative market share.</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68F7D04A-F10F-4F9E-B5B9-FA6B19E7EF4B}"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297333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4</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3	</a:t>
            </a:r>
            <a:r>
              <a:rPr lang="en-US" dirty="0" smtClean="0"/>
              <a:t>Explain how companies identify attractive market segments and choose a market-targeting strategy.</a:t>
            </a:r>
          </a:p>
          <a:p>
            <a:r>
              <a:rPr lang="en-US" b="1" dirty="0" smtClean="0"/>
              <a:t>Objective 4	</a:t>
            </a:r>
            <a:r>
              <a:rPr lang="en-US" dirty="0" smtClean="0"/>
              <a:t>Discuss how companies differentiate and position their products for maximum competitive advantage.</a:t>
            </a:r>
            <a:endParaRPr lang="en-US" sz="1200" b="1" dirty="0" smtClean="0">
              <a:latin typeface="Calibri" panose="020F0502020204030204" pitchFamily="34" charset="0"/>
            </a:endParaRPr>
          </a:p>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1249217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Firms must differentiate their offers by building a unique bundle of benefits that appeals to a substantial group within the segment. Above all else, a brand’s positioning must serve the needs and preferences of well-defined target markets.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although both Dunkin’ Donuts and Starbucks are coffee and snack shops, they target very different customers, who want very different things from their favorite coffee seller. Starbucks targets more upscale professionals with more high-brow positioning. In contrast, Dunkin’ Donuts targets the “average Joe” with a decidedly more low-brow, “everyman” kind of positioning. Yet each brand succeeds because it creates just the right value proposition for its unique mix of customers</a:t>
            </a:r>
            <a:endParaRPr lang="en-US" altLang="en-US" dirty="0" smtClean="0"/>
          </a:p>
          <a:p>
            <a:endParaRPr lang="en-US" altLang="en-US" dirty="0"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FC17B4A-677F-4470-939C-039D31E906BE}"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548485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build profitable relationships with target customers, marketers must understand customer needs and deliver more customer value better than competitors do. To the extent that a company can differentiate and position itself as providing superior customer value, it gains </a:t>
            </a:r>
            <a:r>
              <a:rPr lang="en-US" altLang="en-US" b="1" dirty="0" smtClean="0"/>
              <a:t>competitive advantage</a:t>
            </a:r>
            <a:r>
              <a:rPr lang="en-US" altLang="en-US" dirty="0" smtClean="0"/>
              <a:t>.</a:t>
            </a:r>
          </a:p>
          <a:p>
            <a:endParaRPr lang="en-US" altLang="en-US" dirty="0" smtClean="0"/>
          </a:p>
          <a:p>
            <a:r>
              <a:rPr lang="en-US" altLang="en-US" dirty="0" smtClean="0"/>
              <a:t>But solid positions cannot be built on empty promises. If a company positions its product as </a:t>
            </a:r>
            <a:r>
              <a:rPr lang="en-US" altLang="en-US" i="1" dirty="0" smtClean="0"/>
              <a:t>offering</a:t>
            </a:r>
            <a:r>
              <a:rPr lang="en-US" altLang="en-US" dirty="0" smtClean="0"/>
              <a:t> the best quality and service, it must actually differentiate the product so that it </a:t>
            </a:r>
            <a:r>
              <a:rPr lang="en-US" altLang="en-US" i="1" dirty="0" smtClean="0"/>
              <a:t>delivers</a:t>
            </a:r>
            <a:r>
              <a:rPr lang="en-US" altLang="en-US" dirty="0" smtClean="0"/>
              <a:t> the promised quality and service. Companies must do much more than simply shout out their positions with slogans and taglines. They must first </a:t>
            </a:r>
            <a:r>
              <a:rPr lang="en-US" altLang="en-US" i="1" dirty="0" smtClean="0"/>
              <a:t>live</a:t>
            </a:r>
            <a:r>
              <a:rPr lang="en-US" altLang="en-US" dirty="0" smtClean="0"/>
              <a:t> the slogan. </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5F4178C-0B40-4171-99CB-06E9387D9211}"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745104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sz="1200" b="1" i="0" u="none" strike="noStrike" kern="1200" baseline="0" dirty="0" smtClean="0">
                <a:solidFill>
                  <a:schemeClr val="tx1"/>
                </a:solidFill>
                <a:latin typeface="+mn-lt"/>
                <a:ea typeface="+mn-ea"/>
                <a:cs typeface="+mn-cs"/>
              </a:rPr>
              <a:t>Product differentiation: </a:t>
            </a:r>
            <a:r>
              <a:rPr lang="en-US" sz="1200" b="0" i="0" u="none" strike="noStrike" kern="1200" baseline="0" dirty="0" smtClean="0">
                <a:solidFill>
                  <a:schemeClr val="tx1"/>
                </a:solidFill>
                <a:latin typeface="+mn-lt"/>
                <a:ea typeface="+mn-ea"/>
                <a:cs typeface="+mn-cs"/>
              </a:rPr>
              <a:t>Premium audio brand Bose promises “better sound through research—an innovative, high-quality listening experience.”</a:t>
            </a:r>
          </a:p>
          <a:p>
            <a:endParaRPr lang="en-US" altLang="en-US" sz="1200" b="0" i="0" u="none" strike="noStrike" kern="1200" baseline="0" dirty="0" smtClean="0">
              <a:solidFill>
                <a:schemeClr val="tx1"/>
              </a:solidFill>
              <a:latin typeface="+mn-lt"/>
              <a:ea typeface="+mn-ea"/>
              <a:cs typeface="+mn-cs"/>
            </a:endParaRPr>
          </a:p>
          <a:p>
            <a:r>
              <a:rPr lang="en-US" altLang="en-US" dirty="0" smtClean="0"/>
              <a:t>To find points of differentiation, marketers must think through the customer’s entire experience with the company’s product or service. An alert company can find ways to differentiate itself at every customer contact point. </a:t>
            </a:r>
          </a:p>
          <a:p>
            <a:endParaRPr lang="en-US" altLang="en-US" dirty="0" smtClean="0"/>
          </a:p>
          <a:p>
            <a:r>
              <a:rPr lang="en-US" altLang="en-US" dirty="0" smtClean="0"/>
              <a:t>Through </a:t>
            </a:r>
            <a:r>
              <a:rPr lang="en-US" altLang="en-US" i="1" dirty="0" smtClean="0"/>
              <a:t>product differentiation</a:t>
            </a:r>
            <a:r>
              <a:rPr lang="en-US" altLang="en-US" dirty="0" smtClean="0"/>
              <a:t>, brands can be differentiated on features, performance, or style and design. Thus, Bose positions its speakers on their striking design and sound characteristics. By gaining the approval of the American Heart Association as an approach to a healthy lifestyle, Subway differentiates itself as the healthy fast-food choice. </a:t>
            </a:r>
          </a:p>
          <a:p>
            <a:endParaRPr lang="en-US" altLang="en-US" dirty="0" smtClean="0"/>
          </a:p>
          <a:p>
            <a:r>
              <a:rPr lang="en-US" altLang="en-US" dirty="0" smtClean="0"/>
              <a:t>Some companies gain </a:t>
            </a:r>
            <a:r>
              <a:rPr lang="en-US" altLang="en-US" i="1" dirty="0" smtClean="0"/>
              <a:t>services differentiation</a:t>
            </a:r>
            <a:r>
              <a:rPr lang="en-US" altLang="en-US" dirty="0" smtClean="0"/>
              <a:t> through speedy, convenient, or careful delivery. For example, First Convenience Bank of Texas offers “Real Hours for Real People.” It is open seven days a week, including evenings.</a:t>
            </a:r>
          </a:p>
          <a:p>
            <a:endParaRPr lang="en-US" altLang="en-US" dirty="0" smtClean="0"/>
          </a:p>
          <a:p>
            <a:r>
              <a:rPr lang="en-US" altLang="en-US" dirty="0" smtClean="0"/>
              <a:t>Firms that practice </a:t>
            </a:r>
            <a:r>
              <a:rPr lang="en-US" altLang="en-US" i="1" dirty="0" smtClean="0"/>
              <a:t>channel differentiation</a:t>
            </a:r>
            <a:r>
              <a:rPr lang="en-US" altLang="en-US" dirty="0" smtClean="0"/>
              <a:t> gain competitive advantage through the way they design their channel’s coverage, expertise, and performance. Amazon.com and GEICO, for example, set themselves apart with their smooth-functioning direct channels.</a:t>
            </a:r>
          </a:p>
          <a:p>
            <a:endParaRPr lang="en-US" altLang="en-US" dirty="0" smtClean="0"/>
          </a:p>
          <a:p>
            <a:r>
              <a:rPr lang="en-US" altLang="en-US" dirty="0" smtClean="0"/>
              <a:t>Companies can also gain a strong competitive advantage through </a:t>
            </a:r>
            <a:r>
              <a:rPr lang="en-US" altLang="en-US" i="1" dirty="0" smtClean="0"/>
              <a:t>people differentiation</a:t>
            </a:r>
            <a:r>
              <a:rPr lang="en-US" altLang="en-US" dirty="0" smtClean="0"/>
              <a:t>—hiring and training better people than their competitors do. </a:t>
            </a:r>
          </a:p>
          <a:p>
            <a:endParaRPr lang="en-US" altLang="en-US" dirty="0" smtClean="0"/>
          </a:p>
          <a:p>
            <a:r>
              <a:rPr lang="en-US" altLang="en-US" dirty="0" smtClean="0"/>
              <a:t>Even when competing offers look the same, buyers may perceive a difference based on company or brand </a:t>
            </a:r>
            <a:r>
              <a:rPr lang="en-US" altLang="en-US" i="1" dirty="0" smtClean="0"/>
              <a:t>image differentiation</a:t>
            </a:r>
            <a:r>
              <a:rPr lang="en-US" altLang="en-US" dirty="0" smtClean="0"/>
              <a:t>. The chosen symbols, characters, and other image elements a brand chooses must be communicated through advertising that conveys the company’s or brand’s personality.</a:t>
            </a:r>
          </a:p>
          <a:p>
            <a:endParaRPr lang="en-US" altLang="en-US" dirty="0"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2AD55618-8809-407F-B9A0-D24C58E54844}"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4229549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b="1" dirty="0" smtClean="0"/>
              <a:t>Discussion Question</a:t>
            </a:r>
          </a:p>
          <a:p>
            <a:r>
              <a:rPr lang="en-US" altLang="en-US" i="1" dirty="0" smtClean="0"/>
              <a:t>Are you familiar with GEICO advertisements? If so, what is their positioning?</a:t>
            </a:r>
          </a:p>
          <a:p>
            <a:endParaRPr lang="en-US" altLang="en-US" i="1" dirty="0" smtClean="0"/>
          </a:p>
          <a:p>
            <a:r>
              <a:rPr lang="en-US" altLang="en-US" dirty="0" smtClean="0"/>
              <a:t>Not all brand differences are meaningful or worthwhile, and each difference has the potential to create company costs as well as customer benefits. A difference is worth establishing to the extent that it satisfies the following criteria:</a:t>
            </a:r>
          </a:p>
          <a:p>
            <a:endParaRPr lang="en-US" altLang="en-US" i="1" dirty="0" smtClean="0"/>
          </a:p>
          <a:p>
            <a:r>
              <a:rPr lang="en-US" altLang="en-US" i="1" dirty="0" smtClean="0"/>
              <a:t>Important:</a:t>
            </a:r>
            <a:r>
              <a:rPr lang="en-US" altLang="en-US" dirty="0" smtClean="0"/>
              <a:t> The difference delivers a highly valued benefit to target buyers.</a:t>
            </a:r>
          </a:p>
          <a:p>
            <a:endParaRPr lang="en-US" altLang="en-US" dirty="0" smtClean="0"/>
          </a:p>
          <a:p>
            <a:r>
              <a:rPr lang="en-US" altLang="en-US" i="1" dirty="0" smtClean="0"/>
              <a:t>Distinctive:</a:t>
            </a:r>
            <a:r>
              <a:rPr lang="en-US" altLang="en-US" dirty="0" smtClean="0"/>
              <a:t> Competitors do not offer the difference, or the company can offer it in a more distinctive way.</a:t>
            </a:r>
          </a:p>
          <a:p>
            <a:endParaRPr lang="en-US" altLang="en-US" i="1" dirty="0" smtClean="0"/>
          </a:p>
          <a:p>
            <a:r>
              <a:rPr lang="en-US" altLang="en-US" i="1" dirty="0" smtClean="0"/>
              <a:t>Superior:</a:t>
            </a:r>
            <a:r>
              <a:rPr lang="en-US" altLang="en-US" dirty="0" smtClean="0"/>
              <a:t> The difference is superior to other ways that customers might obtain the same benefit.</a:t>
            </a:r>
          </a:p>
          <a:p>
            <a:endParaRPr lang="en-US" altLang="en-US" i="1" dirty="0" smtClean="0"/>
          </a:p>
          <a:p>
            <a:r>
              <a:rPr lang="en-US" altLang="en-US" i="1" dirty="0" smtClean="0"/>
              <a:t>Communicable:</a:t>
            </a:r>
            <a:r>
              <a:rPr lang="en-US" altLang="en-US" dirty="0" smtClean="0"/>
              <a:t> The difference is communicable and visible to buyers.</a:t>
            </a:r>
          </a:p>
          <a:p>
            <a:endParaRPr lang="en-US" altLang="en-US" i="1" dirty="0" smtClean="0"/>
          </a:p>
          <a:p>
            <a:r>
              <a:rPr lang="en-US" altLang="en-US" i="1" dirty="0" smtClean="0"/>
              <a:t>Preemptive:</a:t>
            </a:r>
            <a:r>
              <a:rPr lang="en-US" altLang="en-US" dirty="0" smtClean="0"/>
              <a:t> Competitors cannot easily copy the difference.</a:t>
            </a:r>
          </a:p>
          <a:p>
            <a:endParaRPr lang="en-US" altLang="en-US" i="1" dirty="0" smtClean="0"/>
          </a:p>
          <a:p>
            <a:r>
              <a:rPr lang="en-US" altLang="en-US" i="1" dirty="0" smtClean="0"/>
              <a:t>Affordable:</a:t>
            </a:r>
            <a:r>
              <a:rPr lang="en-US" altLang="en-US" dirty="0" smtClean="0"/>
              <a:t> Buyers can afford to pay for the difference.</a:t>
            </a:r>
          </a:p>
          <a:p>
            <a:endParaRPr lang="en-US" altLang="en-US" i="1" dirty="0" smtClean="0"/>
          </a:p>
          <a:p>
            <a:r>
              <a:rPr lang="en-US" altLang="en-US" i="1" dirty="0" smtClean="0"/>
              <a:t>Profitable:</a:t>
            </a:r>
            <a:r>
              <a:rPr lang="en-US" altLang="en-US" dirty="0" smtClean="0"/>
              <a:t> The company can introduce the difference profitably.</a:t>
            </a:r>
          </a:p>
          <a:p>
            <a:endParaRPr lang="en-US" altLang="en-US" dirty="0" smtClean="0"/>
          </a:p>
          <a:p>
            <a:r>
              <a:rPr lang="en-US" altLang="en-US" dirty="0" smtClean="0"/>
              <a:t>Many companies have introduced differentiations that failed one or more of these tests. Choosing competitive advantages on which to position a product or service can be difficult, yet such choices may be crucial to success. Choosing the right differentiators can help a brand stand out from the pack of competitors. For example, </a:t>
            </a:r>
            <a:r>
              <a:rPr lang="en-US" sz="1200" kern="1200" dirty="0" smtClean="0">
                <a:solidFill>
                  <a:schemeClr val="tx1"/>
                </a:solidFill>
                <a:effectLst/>
                <a:latin typeface="+mn-lt"/>
                <a:ea typeface="+mn-ea"/>
                <a:cs typeface="+mn-cs"/>
              </a:rPr>
              <a:t>when Nokia introduced its Lumia 1020 smartphone, it didn’t position the phone only on attributes shared with competing models, such as user interface and speed. It positioned it as a smartphone with a 41 megapixel camera with a “reinvented zoom” and “full HD video” that fits today’s digital lifestyles.</a:t>
            </a:r>
          </a:p>
          <a:p>
            <a:endParaRPr lang="en-US" altLang="en-US" dirty="0"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F95B19E-3C08-49A4-9301-BB5E069E8229}"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1299869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altLang="en-US" dirty="0" smtClean="0"/>
              <a:t>The full positioning of a brand is called the brand’s </a:t>
            </a:r>
            <a:r>
              <a:rPr lang="en-US" altLang="en-US" b="1" dirty="0" smtClean="0"/>
              <a:t>value proposition</a:t>
            </a:r>
            <a:r>
              <a:rPr lang="en-US" altLang="en-US" dirty="0" smtClean="0"/>
              <a:t>—the full mix of benefits on which a brand is differentiated and positioned. It is the answer to the customer’s question “Why should I buy your brand?” BMW’s “ultimate driving machine” value proposition hinges on performance but also includes luxury and styling, all for a price that is higher than average but seems fair for this mix of benefits.</a:t>
            </a:r>
          </a:p>
          <a:p>
            <a:endParaRPr lang="en-US" altLang="en-US" dirty="0" smtClean="0"/>
          </a:p>
          <a:p>
            <a:r>
              <a:rPr lang="en-US" altLang="en-US" dirty="0" smtClean="0"/>
              <a:t>Figure 7.4 shows possible value propositions on which a company might position its products. In the figure, the five green cells represent winning value propositions— differentiation and positioning that gives the company a competitive advantage</a:t>
            </a:r>
          </a:p>
          <a:p>
            <a:endParaRPr lang="en-US" altLang="en-US" b="1" i="1" dirty="0" smtClean="0"/>
          </a:p>
          <a:p>
            <a:r>
              <a:rPr lang="en-US" altLang="en-US" b="1" i="0" dirty="0" smtClean="0"/>
              <a:t>More for more: </a:t>
            </a:r>
            <a:r>
              <a:rPr lang="en-US" altLang="en-US" b="0" i="0" dirty="0" smtClean="0"/>
              <a:t>This</a:t>
            </a:r>
            <a:r>
              <a:rPr lang="en-US" altLang="en-US" b="1" i="0" dirty="0" smtClean="0"/>
              <a:t> </a:t>
            </a:r>
            <a:r>
              <a:rPr lang="en-US" altLang="en-US" b="0" i="0" dirty="0" smtClean="0"/>
              <a:t>positioning</a:t>
            </a:r>
            <a:r>
              <a:rPr lang="en-US" altLang="en-US" b="0" i="0" baseline="0" dirty="0" smtClean="0"/>
              <a:t> involves </a:t>
            </a:r>
            <a:r>
              <a:rPr lang="en-US" altLang="en-US" dirty="0" smtClean="0"/>
              <a:t>providing the most upscale product or service and charging a higher price to cover the higher costs. Although </a:t>
            </a:r>
            <a:r>
              <a:rPr lang="en-US" altLang="en-US" i="1" dirty="0" smtClean="0"/>
              <a:t>more</a:t>
            </a:r>
            <a:r>
              <a:rPr lang="en-US" altLang="en-US" i="1" baseline="0" dirty="0" smtClean="0"/>
              <a:t> </a:t>
            </a:r>
            <a:r>
              <a:rPr lang="en-US" altLang="en-US" i="1" dirty="0" smtClean="0"/>
              <a:t>for</a:t>
            </a:r>
            <a:r>
              <a:rPr lang="en-US" altLang="en-US" i="1" baseline="0" dirty="0" smtClean="0"/>
              <a:t> </a:t>
            </a:r>
            <a:r>
              <a:rPr lang="en-US" altLang="en-US" i="1" dirty="0" smtClean="0"/>
              <a:t>more</a:t>
            </a:r>
            <a:r>
              <a:rPr lang="en-US" altLang="en-US" dirty="0" smtClean="0"/>
              <a:t> can be profitable, this strategy can also be vulnerable. It often invites imitators who claim the same quality but at a lower price.</a:t>
            </a:r>
          </a:p>
          <a:p>
            <a:endParaRPr lang="en-US" altLang="en-US" dirty="0" smtClean="0"/>
          </a:p>
          <a:p>
            <a:r>
              <a:rPr lang="en-US" altLang="en-US" b="1" dirty="0" smtClean="0"/>
              <a:t>More for the same:</a:t>
            </a:r>
            <a:r>
              <a:rPr lang="en-US" altLang="en-US" dirty="0" smtClean="0"/>
              <a:t> Companies can attack a competitor’s </a:t>
            </a:r>
            <a:r>
              <a:rPr lang="en-US" altLang="en-US" i="1" dirty="0" smtClean="0"/>
              <a:t>more</a:t>
            </a:r>
            <a:r>
              <a:rPr lang="en-US" altLang="en-US" i="1" baseline="0" dirty="0" smtClean="0"/>
              <a:t> </a:t>
            </a:r>
            <a:r>
              <a:rPr lang="en-US" altLang="en-US" i="1" dirty="0" smtClean="0"/>
              <a:t>for</a:t>
            </a:r>
            <a:r>
              <a:rPr lang="en-US" altLang="en-US" i="1" baseline="0" dirty="0" smtClean="0"/>
              <a:t> </a:t>
            </a:r>
            <a:r>
              <a:rPr lang="en-US" altLang="en-US" i="1" dirty="0" smtClean="0"/>
              <a:t>more </a:t>
            </a:r>
            <a:r>
              <a:rPr lang="en-US" altLang="en-US" dirty="0" smtClean="0"/>
              <a:t>positioning by introducing a brand offering comparable quality at a lower price. For example, Toyota introduced its Lexus line with a </a:t>
            </a:r>
            <a:r>
              <a:rPr lang="en-US" altLang="en-US" i="1" dirty="0" smtClean="0"/>
              <a:t>more</a:t>
            </a:r>
            <a:r>
              <a:rPr lang="en-US" altLang="en-US" i="1" baseline="0" dirty="0" smtClean="0"/>
              <a:t> </a:t>
            </a:r>
            <a:r>
              <a:rPr lang="en-US" altLang="en-US" i="1" dirty="0" smtClean="0"/>
              <a:t>for</a:t>
            </a:r>
            <a:r>
              <a:rPr lang="en-US" altLang="en-US" i="1" baseline="0" dirty="0" smtClean="0"/>
              <a:t> </a:t>
            </a:r>
            <a:r>
              <a:rPr lang="en-US" altLang="en-US" i="1" dirty="0" smtClean="0"/>
              <a:t>the</a:t>
            </a:r>
            <a:r>
              <a:rPr lang="en-US" altLang="en-US" i="1" baseline="0" dirty="0" smtClean="0"/>
              <a:t> </a:t>
            </a:r>
            <a:r>
              <a:rPr lang="en-US" altLang="en-US" i="1" dirty="0" smtClean="0"/>
              <a:t>same </a:t>
            </a:r>
            <a:r>
              <a:rPr lang="en-US" altLang="en-US" i="0" dirty="0" smtClean="0"/>
              <a:t>value proposition versus Mercedes and BMW.</a:t>
            </a:r>
          </a:p>
          <a:p>
            <a:endParaRPr lang="en-US" altLang="en-US" i="0" dirty="0" smtClean="0"/>
          </a:p>
          <a:p>
            <a:r>
              <a:rPr lang="en-US" altLang="en-US" b="1" i="0" dirty="0" smtClean="0"/>
              <a:t>The same for less:</a:t>
            </a:r>
            <a:r>
              <a:rPr lang="en-US" altLang="en-US" b="1" i="0" baseline="0" dirty="0" smtClean="0"/>
              <a:t> </a:t>
            </a:r>
            <a:r>
              <a:rPr lang="en-US" altLang="en-US" i="0" dirty="0" smtClean="0"/>
              <a:t>Offering </a:t>
            </a:r>
            <a:r>
              <a:rPr lang="en-US" altLang="en-US" i="1" dirty="0" smtClean="0"/>
              <a:t>the same for less </a:t>
            </a:r>
            <a:r>
              <a:rPr lang="en-US" altLang="en-US" i="0" dirty="0" smtClean="0"/>
              <a:t>can be a powerful value proposition—everyone likes a good deal. Discount stores such as Walmart and “category killers” such as Best Buy, PetSmart, David’s Bridal, and DSW Shoes use this positioning. </a:t>
            </a:r>
          </a:p>
          <a:p>
            <a:endParaRPr lang="en-US" altLang="en-US" dirty="0" smtClean="0"/>
          </a:p>
          <a:p>
            <a:r>
              <a:rPr lang="en-US" altLang="en-US" b="1" dirty="0" smtClean="0"/>
              <a:t>Less for much less:</a:t>
            </a:r>
            <a:r>
              <a:rPr lang="en-US" altLang="en-US" dirty="0" smtClean="0"/>
              <a:t> A market almost always exists for products that offer less and therefore cost less. Few people need, want, or can afford “the very best” in everything they buy. In many cases, consumers will gladly settle for less than optimal performance or give up some of the bells and whistles in exchange for a lower price. For example, Family Dollar and Dollar General stores offer more affordable goods at very low prices. </a:t>
            </a:r>
          </a:p>
          <a:p>
            <a:endParaRPr lang="en-US" altLang="en-US" dirty="0" smtClean="0"/>
          </a:p>
          <a:p>
            <a:r>
              <a:rPr lang="en-US" altLang="en-US" b="1" dirty="0" smtClean="0"/>
              <a:t>More for less:</a:t>
            </a:r>
            <a:r>
              <a:rPr lang="en-US" altLang="en-US" dirty="0" smtClean="0"/>
              <a:t> Of course, the winning value proposition would be to offer </a:t>
            </a:r>
            <a:r>
              <a:rPr lang="en-US" altLang="en-US" i="1" dirty="0" smtClean="0"/>
              <a:t>more for less</a:t>
            </a:r>
            <a:r>
              <a:rPr lang="en-US" altLang="en-US" i="0" dirty="0" smtClean="0"/>
              <a:t>. </a:t>
            </a:r>
            <a:r>
              <a:rPr lang="en-US" altLang="en-US" dirty="0" smtClean="0"/>
              <a:t>Many companies claim to do this. And, in the short run, some companies can actually achieve such lofty positions. For example, when it first opened for business, Home Depot had arguably the best product selection, the best service</a:t>
            </a:r>
            <a:r>
              <a:rPr lang="en-US" altLang="en-US" i="0" dirty="0" smtClean="0"/>
              <a:t>, and the </a:t>
            </a:r>
            <a:r>
              <a:rPr lang="en-US" altLang="en-US" dirty="0" smtClean="0"/>
              <a:t>lowest prices compared to local hardware stores and other home improvement chains. Offering more usually costs more, making it difficult to deliver on the “for</a:t>
            </a:r>
            <a:r>
              <a:rPr lang="en-US" altLang="en-US" baseline="0" dirty="0" smtClean="0"/>
              <a:t> </a:t>
            </a:r>
            <a:r>
              <a:rPr lang="en-US" altLang="en-US" dirty="0" smtClean="0"/>
              <a:t>less” promise in the long run. </a:t>
            </a:r>
          </a:p>
          <a:p>
            <a:endParaRPr lang="en-US" altLang="en-US" dirty="0" smtClean="0"/>
          </a:p>
          <a:p>
            <a:r>
              <a:rPr lang="en-US" altLang="en-US" dirty="0" smtClean="0"/>
              <a:t>All said, each brand must adopt a positioning strategy designed to serve the needs and wants of its target markets. </a:t>
            </a:r>
            <a:r>
              <a:rPr lang="en-US" altLang="en-US" i="1" dirty="0" smtClean="0"/>
              <a:t>More for more </a:t>
            </a:r>
            <a:r>
              <a:rPr lang="en-US" altLang="en-US" i="0" dirty="0" smtClean="0"/>
              <a:t>will draw one target market, </a:t>
            </a:r>
            <a:r>
              <a:rPr lang="en-US" altLang="en-US" i="1" dirty="0" smtClean="0"/>
              <a:t>less for much less </a:t>
            </a:r>
            <a:r>
              <a:rPr lang="en-US" altLang="en-US" i="0" dirty="0" smtClean="0"/>
              <a:t>will draw another, and so on. Thus, in any market, there is usually room for many different companies, each successfully occupying different positions. The important thing is that each company must develop its own winning positioning strategy, one that makes the company </a:t>
            </a:r>
            <a:r>
              <a:rPr lang="en-US" altLang="en-US" dirty="0" smtClean="0"/>
              <a:t>special to its target consumers.</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1B328924-7985-46BD-80DC-E8C23A5952F0}" type="slidenum">
              <a:rPr lang="en-US" altLang="en-US">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743749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a:t>
            </a:r>
            <a:r>
              <a:rPr lang="en-US" altLang="en-US" baseline="0" dirty="0" smtClean="0"/>
              <a:t> c</a:t>
            </a:r>
            <a:r>
              <a:rPr lang="en-US" altLang="en-US" dirty="0" smtClean="0"/>
              <a:t>ompany and brand positioning should be summed up in a </a:t>
            </a:r>
            <a:r>
              <a:rPr lang="en-US" altLang="en-US" b="1" dirty="0" smtClean="0"/>
              <a:t>positioning statement</a:t>
            </a:r>
            <a:r>
              <a:rPr lang="en-US" altLang="en-US" dirty="0" smtClean="0"/>
              <a:t>. An example</a:t>
            </a:r>
            <a:r>
              <a:rPr lang="en-US" altLang="en-US" baseline="0" dirty="0" smtClean="0"/>
              <a:t> using the above form is shown on the next slide.</a:t>
            </a:r>
          </a:p>
          <a:p>
            <a:endParaRPr lang="en-US" altLang="en-US" baseline="0" dirty="0" smtClean="0"/>
          </a:p>
          <a:p>
            <a:r>
              <a:rPr lang="en-US" altLang="en-US" dirty="0" smtClean="0"/>
              <a:t>The case for the brand’s superiority is made on its points of difference. For example, the U.S. Postal Service ships packages just like UPS and FedEx, but it differentiates its priority mail from competitors with convenient, low-price, flat-rate shipping boxes and envelopes. “If it fits, it ships,” promises USPS.  </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8785D48-0B39-408D-9603-3325A0291F9C}"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2990850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a:t>
            </a:r>
            <a:r>
              <a:rPr lang="en-US" altLang="en-US" baseline="0" dirty="0" smtClean="0"/>
              <a:t> positioning statement</a:t>
            </a:r>
            <a:r>
              <a:rPr lang="en-US" altLang="en-US" dirty="0" smtClean="0"/>
              <a:t> example using the popular digital information management application, Evernote: “To busy multitaskers who need help remembering things, Evernote is a digital content management application that makes it easy to capture and remember moments and ideas from your everyday life using your computer, phone, tablet, and the Web.”</a:t>
            </a:r>
          </a:p>
          <a:p>
            <a:endParaRPr lang="en-US" altLang="en-US" dirty="0" smtClean="0"/>
          </a:p>
          <a:p>
            <a:r>
              <a:rPr lang="en-US" altLang="en-US" dirty="0" smtClean="0"/>
              <a:t>Note that the positioning statement first states the product’s membership in a category (digital content management application) and then shows its point of difference from other members of the category (easily capture moments and ideas and remember them later). Evernote helps you “remember everything” by letting you take notes, capture photos, create to-do lists, and record voice reminders, and then makes them easy to find and access using any device, anywhere—at home, at work, or on the go.</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8785D48-0B39-408D-9603-3325A0291F9C}"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4223797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p:txBody>
          <a:bodyPr>
            <a:normAutofit/>
          </a:bodyPr>
          <a:lstStyle/>
          <a:p>
            <a:pPr>
              <a:defRPr/>
            </a:pPr>
            <a:r>
              <a:rPr lang="en-US" dirty="0" smtClean="0">
                <a:ea typeface="ＭＳ Ｐゴシック" charset="-128"/>
              </a:rPr>
              <a:t>Once it has chosen a position, the company must take strong steps to deliver and communicate the desired position to its target consumers. All the company’s marketing mix efforts must support the positioning strategy. Positioning the company calls for concrete action, not just talk. If the company decides to build a position on better quality and service, it must first </a:t>
            </a:r>
            <a:r>
              <a:rPr lang="en-US" i="1" dirty="0" smtClean="0">
                <a:ea typeface="ＭＳ Ｐゴシック" charset="-128"/>
              </a:rPr>
              <a:t>deliver</a:t>
            </a:r>
            <a:r>
              <a:rPr lang="en-US" dirty="0" smtClean="0">
                <a:ea typeface="ＭＳ Ｐゴシック" charset="-128"/>
              </a:rPr>
              <a:t> that position. </a:t>
            </a:r>
          </a:p>
          <a:p>
            <a:pPr>
              <a:defRPr/>
            </a:pPr>
            <a:endParaRPr lang="en-US" dirty="0" smtClean="0">
              <a:ea typeface="ＭＳ Ｐゴシック" charset="-128"/>
            </a:endParaRPr>
          </a:p>
          <a:p>
            <a:pPr>
              <a:defRPr/>
            </a:pPr>
            <a:r>
              <a:rPr lang="en-US" dirty="0" smtClean="0">
                <a:ea typeface="ＭＳ Ｐゴシック" charset="-128"/>
              </a:rPr>
              <a:t>Companies must closely monitor and adapt the position over time to match changes in consumer needs and competitors’ strategies. However, the company should avoid abrupt changes that might confuse consumers, and should evolve gradually as it adapts to the ever-changing marketing environment.</a:t>
            </a:r>
            <a:r>
              <a:rPr lang="en-US" cap="all" dirty="0" smtClean="0">
                <a:ea typeface="ＭＳ Ｐゴシック" charset="-128"/>
              </a:rPr>
              <a:t> </a:t>
            </a:r>
            <a:endParaRPr lang="en-US" dirty="0">
              <a:ea typeface="ＭＳ Ｐゴシック" charset="-128"/>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5A04A02-9DCA-4018-80E5-DE270F66A849}"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2193272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48</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kern="1200" dirty="0" smtClean="0">
                <a:solidFill>
                  <a:schemeClr val="tx1"/>
                </a:solidFill>
                <a:effectLst/>
                <a:latin typeface="+mn-lt"/>
                <a:ea typeface="+mn-ea"/>
                <a:cs typeface="+mn-cs"/>
              </a:rPr>
              <a:t>Discussion Question</a:t>
            </a:r>
          </a:p>
          <a:p>
            <a:r>
              <a:rPr lang="en-US" sz="1200" b="0" i="1" kern="1200" dirty="0" smtClean="0">
                <a:solidFill>
                  <a:schemeClr val="tx1"/>
                </a:solidFill>
                <a:effectLst/>
                <a:latin typeface="+mn-lt"/>
                <a:ea typeface="+mn-ea"/>
                <a:cs typeface="+mn-cs"/>
              </a:rPr>
              <a:t>What criteria should be evaluated in determining which differences a company should promote in its products?</a:t>
            </a:r>
          </a:p>
          <a:p>
            <a:endParaRPr lang="en-US" sz="1200" b="1"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4 Summary</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Once a company has decided which segments to enter, it must decide on its </a:t>
            </a:r>
            <a:r>
              <a:rPr lang="en-US" sz="1200" b="0" i="1" u="none" strike="noStrike" kern="1200" baseline="0" dirty="0" smtClean="0">
                <a:solidFill>
                  <a:schemeClr val="tx1"/>
                </a:solidFill>
                <a:latin typeface="+mn-lt"/>
                <a:ea typeface="+mn-ea"/>
                <a:cs typeface="+mn-cs"/>
              </a:rPr>
              <a:t>differentiation and positioning strategy</a:t>
            </a:r>
            <a:r>
              <a:rPr lang="en-US" sz="1200" b="0" i="0" u="none" strike="noStrike" kern="1200" baseline="0" dirty="0" smtClean="0">
                <a:solidFill>
                  <a:schemeClr val="tx1"/>
                </a:solidFill>
                <a:latin typeface="+mn-lt"/>
                <a:ea typeface="+mn-ea"/>
                <a:cs typeface="+mn-cs"/>
              </a:rPr>
              <a:t>. The differentiation and positioning task consists of three steps: identifying a set of possible differentiations that create competitive advantage, choosing advantages on which to build a position, and selecting an overall positioning strategy.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brand’s full positioning is called its </a:t>
            </a:r>
            <a:r>
              <a:rPr lang="en-US" sz="1200" b="0" i="1" u="none" strike="noStrike" kern="1200" baseline="0" dirty="0" smtClean="0">
                <a:solidFill>
                  <a:schemeClr val="tx1"/>
                </a:solidFill>
                <a:latin typeface="+mn-lt"/>
                <a:ea typeface="+mn-ea"/>
                <a:cs typeface="+mn-cs"/>
              </a:rPr>
              <a:t>value proposition</a:t>
            </a:r>
            <a:r>
              <a:rPr lang="en-US" sz="1200" b="0" i="0" u="none" strike="noStrike" kern="1200" baseline="0" dirty="0" smtClean="0">
                <a:solidFill>
                  <a:schemeClr val="tx1"/>
                </a:solidFill>
                <a:latin typeface="+mn-lt"/>
                <a:ea typeface="+mn-ea"/>
                <a:cs typeface="+mn-cs"/>
              </a:rPr>
              <a:t>—the full mix of benefits on which the brand is positioned. In general, companies can choose from one of five winning value propositions on which to position their products: more for more, more for the same, the same for less, less for much less, or more for less. Company and brand positioning are summarized in positioning statements that state the target segment and need, the positioning concept, and specific points of difference. The company must then effectively communicate and deliver the chosen position to the market.</a:t>
            </a:r>
            <a:endParaRPr lang="en-US" sz="1200" b="1" dirty="0" smtClean="0">
              <a:latin typeface="Calibri" panose="020F0502020204030204" pitchFamily="34" charset="0"/>
            </a:endParaRPr>
          </a:p>
        </p:txBody>
      </p:sp>
    </p:spTree>
    <p:extLst>
      <p:ext uri="{BB962C8B-B14F-4D97-AF65-F5344CB8AC3E}">
        <p14:creationId xmlns:p14="http://schemas.microsoft.com/office/powerpoint/2010/main" val="303284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56079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5</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423772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Companies today recognize that they cannot appeal to all buyers in the marketplace—or at least not to all buyers in the same way. They must design customer-driven marketing strategies that build the right relationships with the right customers.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altLang="en-US" dirty="0" smtClean="0"/>
              <a:t>Thus, most companies have moved away from mass marketing and toward </a:t>
            </a:r>
            <a:r>
              <a:rPr lang="en-US" altLang="en-US" i="1" dirty="0" smtClean="0"/>
              <a:t>target marketing:</a:t>
            </a:r>
            <a:r>
              <a:rPr lang="en-US" altLang="en-US" dirty="0" smtClean="0"/>
              <a:t> identifying market segments, selecting one or more of them, and developing products and marketing programs tailored to each.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7.1 shows the four major steps in designing </a:t>
            </a:r>
            <a:r>
              <a:rPr lang="en-US" altLang="en-US" dirty="0" smtClean="0"/>
              <a:t>a customer-driven marketing strategy:</a:t>
            </a:r>
          </a:p>
          <a:p>
            <a:endParaRPr lang="en-US" altLang="en-US" dirty="0" smtClean="0"/>
          </a:p>
          <a:p>
            <a:pPr marL="171450" indent="-171450">
              <a:buFont typeface="Arial" panose="020B0604020202020204" pitchFamily="34" charset="0"/>
              <a:buChar char="•"/>
            </a:pPr>
            <a:r>
              <a:rPr lang="en-US" altLang="en-US" b="0" dirty="0" smtClean="0"/>
              <a:t>Segmentation </a:t>
            </a:r>
          </a:p>
          <a:p>
            <a:pPr marL="171450" indent="-171450">
              <a:buFont typeface="Arial" panose="020B0604020202020204" pitchFamily="34" charset="0"/>
              <a:buChar char="•"/>
            </a:pPr>
            <a:r>
              <a:rPr lang="en-US" altLang="en-US" b="0" dirty="0" smtClean="0"/>
              <a:t>Targeting</a:t>
            </a:r>
          </a:p>
          <a:p>
            <a:pPr marL="171450" indent="-171450">
              <a:buFont typeface="Arial" panose="020B0604020202020204" pitchFamily="34" charset="0"/>
              <a:buChar char="•"/>
            </a:pPr>
            <a:r>
              <a:rPr lang="en-US" altLang="en-US" b="0" dirty="0" smtClean="0"/>
              <a:t>Differentiation</a:t>
            </a:r>
          </a:p>
          <a:p>
            <a:pPr marL="171450" indent="-171450">
              <a:buFont typeface="Arial" panose="020B0604020202020204" pitchFamily="34" charset="0"/>
              <a:buChar char="•"/>
            </a:pPr>
            <a:r>
              <a:rPr lang="en-US" altLang="en-US" b="0" dirty="0" smtClean="0"/>
              <a:t>Positioning </a:t>
            </a:r>
          </a:p>
          <a:p>
            <a:endParaRPr lang="en-US" altLang="en-US" dirty="0" smtClean="0"/>
          </a:p>
          <a:p>
            <a:r>
              <a:rPr lang="en-US" altLang="en-US" dirty="0" smtClean="0"/>
              <a:t>We will discuss each of these steps in turn.</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FE5A503B-A4A7-4B7B-AAB8-0E4836618126}"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32232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7</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What are the four major steps in designing </a:t>
            </a:r>
            <a:r>
              <a:rPr lang="en-US" altLang="en-US" b="0" i="1" dirty="0" smtClean="0"/>
              <a:t>a customer-driven marketing strategy?</a:t>
            </a:r>
          </a:p>
          <a:p>
            <a:endParaRPr lang="en-US" sz="1200" b="1" i="0" u="none" strike="noStrike" kern="1200" baseline="0" dirty="0" smtClean="0">
              <a:solidFill>
                <a:schemeClr val="tx1"/>
              </a:solidFill>
              <a:latin typeface="+mn-lt"/>
              <a:ea typeface="+mn-ea"/>
              <a:cs typeface="+mn-cs"/>
            </a:endParaRPr>
          </a:p>
          <a:p>
            <a:r>
              <a:rPr lang="en-US" sz="1200" b="1" dirty="0" smtClean="0">
                <a:solidFill>
                  <a:schemeClr val="tx1"/>
                </a:solidFill>
              </a:rPr>
              <a:t>Learning Objective 1 Summary</a:t>
            </a:r>
          </a:p>
          <a:p>
            <a:endParaRPr lang="en-US" sz="1200" dirty="0" smtClean="0">
              <a:solidFill>
                <a:schemeClr val="tx1"/>
              </a:solidFill>
            </a:endParaRPr>
          </a:p>
          <a:p>
            <a:r>
              <a:rPr lang="en-US" sz="1200" kern="1200" dirty="0" smtClean="0">
                <a:solidFill>
                  <a:schemeClr val="tx1"/>
                </a:solidFill>
                <a:effectLst/>
                <a:latin typeface="+mn-lt"/>
                <a:ea typeface="+mn-ea"/>
                <a:cs typeface="+mn-cs"/>
              </a:rPr>
              <a:t>A customer-driven marketing strategy begins with selecting which customers to serve and determining a value proposition that best serves the targeted customers. It consists of four steps. </a:t>
            </a:r>
            <a:r>
              <a:rPr lang="en-US" sz="1200" i="1" kern="1200" dirty="0" smtClean="0">
                <a:solidFill>
                  <a:schemeClr val="tx1"/>
                </a:solidFill>
                <a:effectLst/>
                <a:latin typeface="+mn-lt"/>
                <a:ea typeface="+mn-ea"/>
                <a:cs typeface="+mn-cs"/>
              </a:rPr>
              <a:t>Market segmentation</a:t>
            </a:r>
            <a:r>
              <a:rPr lang="en-US" sz="1200" kern="1200" dirty="0" smtClean="0">
                <a:solidFill>
                  <a:schemeClr val="tx1"/>
                </a:solidFill>
                <a:effectLst/>
                <a:latin typeface="+mn-lt"/>
                <a:ea typeface="+mn-ea"/>
                <a:cs typeface="+mn-cs"/>
              </a:rPr>
              <a:t> is the act of dividing a market into distinct segments of buyers with different needs, characteristics, or behaviors who might require separate products or marketing mixes. Once the groups have been identified, </a:t>
            </a:r>
            <a:r>
              <a:rPr lang="en-US" sz="1200" i="1" kern="1200" dirty="0" smtClean="0">
                <a:solidFill>
                  <a:schemeClr val="tx1"/>
                </a:solidFill>
                <a:effectLst/>
                <a:latin typeface="+mn-lt"/>
                <a:ea typeface="+mn-ea"/>
                <a:cs typeface="+mn-cs"/>
              </a:rPr>
              <a:t>market targeting</a:t>
            </a:r>
            <a:r>
              <a:rPr lang="en-US" sz="1200" kern="1200" dirty="0" smtClean="0">
                <a:solidFill>
                  <a:schemeClr val="tx1"/>
                </a:solidFill>
                <a:effectLst/>
                <a:latin typeface="+mn-lt"/>
                <a:ea typeface="+mn-ea"/>
                <a:cs typeface="+mn-cs"/>
              </a:rPr>
              <a:t> evaluates each market segment’s attractiveness and selects one or more segments to serve. </a:t>
            </a:r>
            <a:r>
              <a:rPr lang="en-US" sz="1200" i="1" kern="1200" dirty="0" smtClean="0">
                <a:solidFill>
                  <a:schemeClr val="tx1"/>
                </a:solidFill>
                <a:effectLst/>
                <a:latin typeface="+mn-lt"/>
                <a:ea typeface="+mn-ea"/>
                <a:cs typeface="+mn-cs"/>
              </a:rPr>
              <a:t>Differentiation</a:t>
            </a:r>
            <a:r>
              <a:rPr lang="en-US" sz="1200" kern="1200" dirty="0" smtClean="0">
                <a:solidFill>
                  <a:schemeClr val="tx1"/>
                </a:solidFill>
                <a:effectLst/>
                <a:latin typeface="+mn-lt"/>
                <a:ea typeface="+mn-ea"/>
                <a:cs typeface="+mn-cs"/>
              </a:rPr>
              <a:t> involves actually differentiating the market offering to create superior customer value. </a:t>
            </a:r>
            <a:r>
              <a:rPr lang="en-US" sz="1200" i="1" kern="1200" dirty="0" smtClean="0">
                <a:solidFill>
                  <a:schemeClr val="tx1"/>
                </a:solidFill>
                <a:effectLst/>
                <a:latin typeface="+mn-lt"/>
                <a:ea typeface="+mn-ea"/>
                <a:cs typeface="+mn-cs"/>
              </a:rPr>
              <a:t>Positioning</a:t>
            </a:r>
            <a:r>
              <a:rPr lang="en-US" sz="1200" kern="1200" dirty="0" smtClean="0">
                <a:solidFill>
                  <a:schemeClr val="tx1"/>
                </a:solidFill>
                <a:effectLst/>
                <a:latin typeface="+mn-lt"/>
                <a:ea typeface="+mn-ea"/>
                <a:cs typeface="+mn-cs"/>
              </a:rPr>
              <a:t> consists of positioning the market offering in the minds of target customers. A customer-driven marketing strategy seeks to build the </a:t>
            </a:r>
            <a:r>
              <a:rPr lang="en-US" sz="1200" i="1" kern="1200" dirty="0" smtClean="0">
                <a:solidFill>
                  <a:schemeClr val="tx1"/>
                </a:solidFill>
                <a:effectLst/>
                <a:latin typeface="+mn-lt"/>
                <a:ea typeface="+mn-ea"/>
                <a:cs typeface="+mn-cs"/>
              </a:rPr>
              <a:t>right relationships</a:t>
            </a:r>
            <a:r>
              <a:rPr lang="en-US" sz="1200" kern="1200" dirty="0" smtClean="0">
                <a:solidFill>
                  <a:schemeClr val="tx1"/>
                </a:solidFill>
                <a:effectLst/>
                <a:latin typeface="+mn-lt"/>
                <a:ea typeface="+mn-ea"/>
                <a:cs typeface="+mn-cs"/>
              </a:rPr>
              <a:t> with the </a:t>
            </a:r>
            <a:r>
              <a:rPr lang="en-US" sz="1200" i="1" kern="1200" dirty="0" smtClean="0">
                <a:solidFill>
                  <a:schemeClr val="tx1"/>
                </a:solidFill>
                <a:effectLst/>
                <a:latin typeface="+mn-lt"/>
                <a:ea typeface="+mn-ea"/>
                <a:cs typeface="+mn-cs"/>
              </a:rPr>
              <a:t>right customers</a:t>
            </a:r>
            <a:r>
              <a:rPr lang="en-US" sz="1200" kern="1200" dirty="0" smtClean="0">
                <a:solidFill>
                  <a:schemeClr val="tx1"/>
                </a:solidFill>
                <a:effectLst/>
                <a:latin typeface="+mn-lt"/>
                <a:ea typeface="+mn-ea"/>
                <a:cs typeface="+mn-cs"/>
              </a:rPr>
              <a:t>.</a:t>
            </a:r>
          </a:p>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236681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8</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126205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Buyers in any market differ in their wants, resources, locations, buying attitudes, and buying practices. Through market segmentation, companies divide large, heterogeneous markets into smaller segments that can be reached more efficiently and effectively with products and services that match their unique needs.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A157078-C086-41C5-952A-C4CA8EFB38E3}"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45188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9178B6-04BF-44F3-87F5-6033D105AF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325756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178B6-04BF-44F3-87F5-6033D105AF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132678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178B6-04BF-44F3-87F5-6033D105AF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207129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2700"/>
              </a:lnSpc>
              <a:defRPr sz="3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77433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r>
              <a:rPr lang="en-US" dirty="0" smtClean="0">
                <a:solidFill>
                  <a:prstClr val="black">
                    <a:tint val="75000"/>
                  </a:prstClr>
                </a:solidFill>
              </a:rPr>
              <a:t>Copyright © 2016 Pearson Education, Inc.</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5702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178B6-04BF-44F3-87F5-6033D105AF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194020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178B6-04BF-44F3-87F5-6033D105AFA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364739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9178B6-04BF-44F3-87F5-6033D105AFA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357121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9178B6-04BF-44F3-87F5-6033D105AFA7}"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132747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9178B6-04BF-44F3-87F5-6033D105AFA7}"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39215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178B6-04BF-44F3-87F5-6033D105AFA7}"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82025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178B6-04BF-44F3-87F5-6033D105AFA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374939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178B6-04BF-44F3-87F5-6033D105AFA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0F119-52F5-4212-93E9-00ACA229066B}" type="slidenum">
              <a:rPr lang="en-US" smtClean="0"/>
              <a:t>‹#›</a:t>
            </a:fld>
            <a:endParaRPr lang="en-US"/>
          </a:p>
        </p:txBody>
      </p:sp>
    </p:spTree>
    <p:extLst>
      <p:ext uri="{BB962C8B-B14F-4D97-AF65-F5344CB8AC3E}">
        <p14:creationId xmlns:p14="http://schemas.microsoft.com/office/powerpoint/2010/main" val="198392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178B6-04BF-44F3-87F5-6033D105AFA7}" type="datetimeFigureOut">
              <a:rPr lang="en-US" smtClean="0"/>
              <a:t>9/22/2015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0F119-52F5-4212-93E9-00ACA229066B}" type="slidenum">
              <a:rPr lang="en-US" smtClean="0"/>
              <a:t>‹#›</a:t>
            </a:fld>
            <a:endParaRPr lang="en-US"/>
          </a:p>
        </p:txBody>
      </p:sp>
    </p:spTree>
    <p:extLst>
      <p:ext uri="{BB962C8B-B14F-4D97-AF65-F5344CB8AC3E}">
        <p14:creationId xmlns:p14="http://schemas.microsoft.com/office/powerpoint/2010/main" val="3841980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1" y="260268"/>
            <a:ext cx="7793038" cy="413353"/>
          </a:xfrm>
        </p:spPr>
        <p:txBody>
          <a:bodyPr>
            <a:noAutofit/>
          </a:bodyPr>
          <a:lstStyle/>
          <a:p>
            <a:pPr algn="ctr"/>
            <a:r>
              <a:rPr lang="en-US" sz="3600" b="1" dirty="0">
                <a:latin typeface="+mn-lt"/>
              </a:rPr>
              <a:t>Principles </a:t>
            </a:r>
            <a:r>
              <a:rPr lang="en-US" sz="3600" b="1" dirty="0">
                <a:solidFill>
                  <a:srgbClr val="0070C0"/>
                </a:solidFill>
                <a:latin typeface="+mn-lt"/>
              </a:rPr>
              <a:t>of Marketing</a:t>
            </a:r>
          </a:p>
        </p:txBody>
      </p:sp>
      <p:sp>
        <p:nvSpPr>
          <p:cNvPr id="6" name="TextBox 5"/>
          <p:cNvSpPr txBox="1"/>
          <p:nvPr/>
        </p:nvSpPr>
        <p:spPr>
          <a:xfrm>
            <a:off x="2278306" y="966961"/>
            <a:ext cx="4587387" cy="523220"/>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mn-lt"/>
                <a:ea typeface="+mn-ea"/>
                <a:cs typeface="+mn-cs"/>
              </a:rPr>
              <a:t>Kotler and Armstrong</a:t>
            </a:r>
          </a:p>
        </p:txBody>
      </p:sp>
      <p:sp>
        <p:nvSpPr>
          <p:cNvPr id="4" name="Content Placeholder 3"/>
          <p:cNvSpPr>
            <a:spLocks noGrp="1"/>
          </p:cNvSpPr>
          <p:nvPr>
            <p:ph sz="half" idx="2"/>
          </p:nvPr>
        </p:nvSpPr>
        <p:spPr>
          <a:xfrm>
            <a:off x="886691" y="2008910"/>
            <a:ext cx="2032356" cy="3380508"/>
          </a:xfrm>
        </p:spPr>
        <p:txBody>
          <a:bodyPr anchor="ctr">
            <a:normAutofit/>
          </a:bodyPr>
          <a:lstStyle/>
          <a:p>
            <a:pPr marL="0" indent="0">
              <a:buNone/>
            </a:pPr>
            <a:r>
              <a:rPr lang="en-US" b="1" dirty="0" smtClean="0">
                <a:solidFill>
                  <a:srgbClr val="0070C0"/>
                </a:solidFill>
              </a:rPr>
              <a:t>Insert </a:t>
            </a:r>
          </a:p>
          <a:p>
            <a:pPr marL="0" indent="0">
              <a:buNone/>
            </a:pPr>
            <a:r>
              <a:rPr lang="en-US" b="1" dirty="0" smtClean="0">
                <a:solidFill>
                  <a:srgbClr val="0070C0"/>
                </a:solidFill>
              </a:rPr>
              <a:t>Textbook</a:t>
            </a:r>
          </a:p>
          <a:p>
            <a:pPr marL="0" indent="0">
              <a:buNone/>
            </a:pPr>
            <a:r>
              <a:rPr lang="en-US" b="1" dirty="0" smtClean="0">
                <a:solidFill>
                  <a:srgbClr val="0070C0"/>
                </a:solidFill>
              </a:rPr>
              <a:t>Cover Image</a:t>
            </a:r>
            <a:endParaRPr lang="en-US" b="1" dirty="0">
              <a:solidFill>
                <a:srgbClr val="0070C0"/>
              </a:solidFill>
            </a:endParaRPr>
          </a:p>
        </p:txBody>
      </p:sp>
      <p:sp>
        <p:nvSpPr>
          <p:cNvPr id="3" name="Text Placeholder 2"/>
          <p:cNvSpPr>
            <a:spLocks noGrp="1"/>
          </p:cNvSpPr>
          <p:nvPr>
            <p:ph type="body" sz="half" idx="1"/>
          </p:nvPr>
        </p:nvSpPr>
        <p:spPr>
          <a:xfrm>
            <a:off x="4497648" y="2336539"/>
            <a:ext cx="4570152" cy="3393386"/>
          </a:xfrm>
        </p:spPr>
        <p:txBody>
          <a:bodyPr>
            <a:normAutofit/>
          </a:bodyPr>
          <a:lstStyle/>
          <a:p>
            <a:pPr marL="0" indent="0">
              <a:buNone/>
            </a:pPr>
            <a:r>
              <a:rPr lang="en-US" sz="2800" b="1" dirty="0" smtClean="0">
                <a:solidFill>
                  <a:srgbClr val="000000"/>
                </a:solidFill>
              </a:rPr>
              <a:t>Chapter 7</a:t>
            </a:r>
            <a:r>
              <a:rPr lang="en-US" sz="2800" b="1" dirty="0" smtClean="0"/>
              <a:t>:</a:t>
            </a:r>
          </a:p>
          <a:p>
            <a:pPr marL="0" indent="0">
              <a:buNone/>
            </a:pPr>
            <a:r>
              <a:rPr lang="en-US" altLang="en-US" sz="4000" b="1" dirty="0" smtClean="0"/>
              <a:t>Customer-Driven Marketing Strategy</a:t>
            </a:r>
          </a:p>
          <a:p>
            <a:pPr marL="0" indent="0">
              <a:buNone/>
            </a:pPr>
            <a:r>
              <a:rPr lang="en-US" b="1" dirty="0" smtClean="0"/>
              <a:t>Creating Value for Target Customers</a:t>
            </a:r>
            <a:endParaRPr lang="en-US" b="1" dirty="0"/>
          </a:p>
        </p:txBody>
      </p:sp>
      <p:sp>
        <p:nvSpPr>
          <p:cNvPr id="7" name="Footer Placeholder 6"/>
          <p:cNvSpPr>
            <a:spLocks noGrp="1"/>
          </p:cNvSpPr>
          <p:nvPr>
            <p:ph type="ftr" sz="quarter" idx="11"/>
          </p:nvPr>
        </p:nvSpPr>
        <p:spPr>
          <a:xfrm>
            <a:off x="3028949" y="6516687"/>
            <a:ext cx="3086100" cy="273844"/>
          </a:xfrm>
        </p:spPr>
        <p:txBody>
          <a:bodyPr/>
          <a:lstStyle/>
          <a:p>
            <a:r>
              <a:rPr lang="en-US" sz="1200" dirty="0" smtClean="0">
                <a:solidFill>
                  <a:prstClr val="black"/>
                </a:solidFill>
                <a:latin typeface="+mn-lt"/>
              </a:rPr>
              <a:t>Copyright © 2016 Pearson Education, Inc.</a:t>
            </a:r>
            <a:endParaRPr lang="en-US" sz="1200" dirty="0">
              <a:solidFill>
                <a:prstClr val="black"/>
              </a:solidFill>
              <a:latin typeface="+mn-lt"/>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53011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36576"/>
            <a:ext cx="7886700" cy="556833"/>
          </a:xfrm>
        </p:spPr>
        <p:txBody>
          <a:bodyPr anchor="b">
            <a:noAutofit/>
          </a:bodyPr>
          <a:lstStyle/>
          <a:p>
            <a:pPr algn="ctr"/>
            <a:r>
              <a:rPr lang="en-US" altLang="en-US" sz="3600" b="1" dirty="0">
                <a:solidFill>
                  <a:srgbClr val="0070C0"/>
                </a:solidFill>
                <a:latin typeface="+mn-lt"/>
              </a:rPr>
              <a:t>Market Segmentation</a:t>
            </a:r>
          </a:p>
        </p:txBody>
      </p:sp>
      <p:sp>
        <p:nvSpPr>
          <p:cNvPr id="18433" name="Rectangle 3"/>
          <p:cNvSpPr>
            <a:spLocks noGrp="1" noChangeArrowheads="1"/>
          </p:cNvSpPr>
          <p:nvPr>
            <p:ph idx="1"/>
          </p:nvPr>
        </p:nvSpPr>
        <p:spPr/>
        <p:txBody>
          <a:bodyPr/>
          <a:lstStyle/>
          <a:p>
            <a:pPr marL="400050" indent="-400050"/>
            <a:r>
              <a:rPr lang="en-US" altLang="en-US" dirty="0" smtClean="0"/>
              <a:t>Segmenting consumer markets</a:t>
            </a:r>
          </a:p>
          <a:p>
            <a:pPr marL="400050" indent="-400050"/>
            <a:r>
              <a:rPr lang="en-US" altLang="en-US" dirty="0" smtClean="0"/>
              <a:t>Segmenting business markets</a:t>
            </a:r>
          </a:p>
          <a:p>
            <a:pPr marL="400050" indent="-400050"/>
            <a:r>
              <a:rPr lang="en-US" altLang="en-US" dirty="0" smtClean="0"/>
              <a:t>Segmenting international markets</a:t>
            </a:r>
          </a:p>
          <a:p>
            <a:pPr marL="400050" indent="-400050"/>
            <a:r>
              <a:rPr lang="en-US" altLang="en-US" dirty="0" smtClean="0"/>
              <a:t>Requirements for effective segmentation</a:t>
            </a:r>
          </a:p>
          <a:p>
            <a:pPr marL="400050" indent="-400050">
              <a:buNone/>
            </a:pPr>
            <a:endParaRPr lang="en-US" altLang="en-US" dirty="0" smtClean="0"/>
          </a:p>
        </p:txBody>
      </p:sp>
      <p:sp>
        <p:nvSpPr>
          <p:cNvPr id="4" name="Footer Placeholder 6"/>
          <p:cNvSpPr>
            <a:spLocks noGrp="1"/>
          </p:cNvSpPr>
          <p:nvPr>
            <p:ph type="ftr" sz="quarter" idx="11"/>
          </p:nvPr>
        </p:nvSpPr>
        <p:spPr>
          <a:xfrm>
            <a:off x="3028949" y="6516687"/>
            <a:ext cx="3086100" cy="273844"/>
          </a:xfrm>
        </p:spPr>
        <p:txBody>
          <a:bodyPr/>
          <a:lstStyle/>
          <a:p>
            <a:r>
              <a:rPr lang="en-US" sz="1200" dirty="0" smtClean="0">
                <a:solidFill>
                  <a:prstClr val="black"/>
                </a:solidFill>
                <a:latin typeface="+mn-lt"/>
              </a:rPr>
              <a:t>Copyright © 2016 Pearson Education, Inc.</a:t>
            </a:r>
            <a:endParaRPr lang="en-US" sz="1200" dirty="0">
              <a:solidFill>
                <a:prstClr val="black"/>
              </a:solidFill>
              <a:latin typeface="+mn-lt"/>
            </a:endParaRP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6874527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42411" y="148855"/>
            <a:ext cx="5829300" cy="473149"/>
          </a:xfrm>
        </p:spPr>
        <p:txBody>
          <a:bodyPr anchor="b">
            <a:normAutofit/>
          </a:bodyPr>
          <a:lstStyle/>
          <a:p>
            <a:pPr algn="ctr"/>
            <a:r>
              <a:rPr lang="en-US" altLang="en-US" sz="3600" dirty="0" smtClean="0">
                <a:solidFill>
                  <a:srgbClr val="0070C0"/>
                </a:solidFill>
                <a:latin typeface="+mn-lt"/>
              </a:rPr>
              <a:t>Market Segmentation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7445186"/>
              </p:ext>
            </p:extLst>
          </p:nvPr>
        </p:nvGraphicFramePr>
        <p:xfrm>
          <a:off x="1209773" y="1993180"/>
          <a:ext cx="6894576" cy="432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Rectangle 3"/>
          <p:cNvSpPr>
            <a:spLocks noGrp="1" noChangeArrowheads="1"/>
          </p:cNvSpPr>
          <p:nvPr>
            <p:ph type="body" sz="quarter" idx="13"/>
          </p:nvPr>
        </p:nvSpPr>
        <p:spPr>
          <a:xfrm>
            <a:off x="347472" y="1078992"/>
            <a:ext cx="8284463" cy="457200"/>
          </a:xfrm>
        </p:spPr>
        <p:txBody>
          <a:bodyPr anchor="b">
            <a:noAutofit/>
          </a:bodyPr>
          <a:lstStyle/>
          <a:p>
            <a:r>
              <a:rPr lang="en-US" altLang="en-US" sz="3200" dirty="0" smtClean="0">
                <a:solidFill>
                  <a:schemeClr val="accent2"/>
                </a:solidFill>
              </a:rPr>
              <a:t>Segmenting Consumer Markets</a:t>
            </a:r>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3138965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idx="1"/>
          </p:nvPr>
        </p:nvSpPr>
        <p:spPr>
          <a:xfrm>
            <a:off x="493777" y="2571750"/>
            <a:ext cx="8138158" cy="2286000"/>
          </a:xfrm>
        </p:spPr>
        <p:txBody>
          <a:bodyPr>
            <a:noAutofit/>
          </a:bodyPr>
          <a:lstStyle/>
          <a:p>
            <a:pPr marL="0" indent="0">
              <a:buNone/>
            </a:pPr>
            <a:r>
              <a:rPr lang="en-US" altLang="en-US" b="1" dirty="0" smtClean="0"/>
              <a:t>Geographic segmentation </a:t>
            </a:r>
            <a:r>
              <a:rPr lang="en-US" altLang="en-US" dirty="0" smtClean="0"/>
              <a:t>divides the market into different geographical units such as nations, regions, states</a:t>
            </a:r>
            <a:r>
              <a:rPr lang="en-US" altLang="en-US" dirty="0"/>
              <a:t>, counties</a:t>
            </a:r>
            <a:r>
              <a:rPr lang="en-US" altLang="en-US" dirty="0" smtClean="0"/>
              <a:t>, cities</a:t>
            </a:r>
            <a:r>
              <a:rPr lang="en-US" altLang="en-US" dirty="0"/>
              <a:t>, or even neighborhoods. </a:t>
            </a:r>
            <a:endParaRPr lang="en-US" altLang="en-US" b="1" dirty="0" smtClean="0"/>
          </a:p>
        </p:txBody>
      </p:sp>
      <p:sp>
        <p:nvSpPr>
          <p:cNvPr id="6"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7" name="Rectangle 3"/>
          <p:cNvSpPr txBox="1">
            <a:spLocks noChangeArrowheads="1"/>
          </p:cNvSpPr>
          <p:nvPr/>
        </p:nvSpPr>
        <p:spPr>
          <a:xfrm>
            <a:off x="347472" y="1078992"/>
            <a:ext cx="8284463" cy="4572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Segmenting Consumer Markets</a:t>
            </a:r>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7281141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347473" y="2514600"/>
            <a:ext cx="8284462" cy="3086100"/>
          </a:xfrm>
        </p:spPr>
        <p:txBody>
          <a:bodyPr>
            <a:noAutofit/>
          </a:bodyPr>
          <a:lstStyle/>
          <a:p>
            <a:pPr>
              <a:buFontTx/>
              <a:buNone/>
            </a:pPr>
            <a:r>
              <a:rPr lang="en-US" altLang="en-US" b="1" dirty="0"/>
              <a:t>Demographic segmentation </a:t>
            </a:r>
            <a:r>
              <a:rPr lang="en-US" altLang="en-US" dirty="0"/>
              <a:t>divides the market into segments based on variables such as age, life-cycle stage, gender, income, occupation, education, religion, ethnicity, and generation.</a:t>
            </a:r>
          </a:p>
        </p:txBody>
      </p:sp>
      <p:sp>
        <p:nvSpPr>
          <p:cNvPr id="8"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Market Segmentation</a:t>
            </a:r>
          </a:p>
        </p:txBody>
      </p:sp>
      <p:sp>
        <p:nvSpPr>
          <p:cNvPr id="9" name="Rectangle 3"/>
          <p:cNvSpPr txBox="1">
            <a:spLocks noChangeArrowheads="1"/>
          </p:cNvSpPr>
          <p:nvPr/>
        </p:nvSpPr>
        <p:spPr>
          <a:xfrm>
            <a:off x="347472" y="1078992"/>
            <a:ext cx="8284463" cy="4572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Segmenting Consumer Markets</a:t>
            </a:r>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2365247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idx="1"/>
          </p:nvPr>
        </p:nvSpPr>
        <p:spPr>
          <a:xfrm>
            <a:off x="539496" y="2078300"/>
            <a:ext cx="7886700" cy="4351338"/>
          </a:xfrm>
        </p:spPr>
        <p:txBody>
          <a:bodyPr/>
          <a:lstStyle/>
          <a:p>
            <a:pPr marL="238125" indent="-238125">
              <a:buNone/>
            </a:pPr>
            <a:r>
              <a:rPr lang="en-US" altLang="en-US" b="1" dirty="0" smtClean="0"/>
              <a:t>Age and life-cycle stage segmentation </a:t>
            </a:r>
            <a:r>
              <a:rPr lang="en-US" altLang="en-US" dirty="0" smtClean="0"/>
              <a:t>d</a:t>
            </a:r>
            <a:r>
              <a:rPr lang="en-US" dirty="0" smtClean="0"/>
              <a:t>ivides </a:t>
            </a:r>
            <a:r>
              <a:rPr lang="en-US" dirty="0"/>
              <a:t>a market into different age </a:t>
            </a:r>
            <a:r>
              <a:rPr lang="en-US" dirty="0" smtClean="0"/>
              <a:t>and life-cycle groups.</a:t>
            </a:r>
          </a:p>
          <a:p>
            <a:pPr marL="238125" indent="-238125">
              <a:buNone/>
            </a:pPr>
            <a:endParaRPr lang="en-US" altLang="en-US" dirty="0" smtClean="0"/>
          </a:p>
          <a:p>
            <a:pPr marL="238125" indent="-238125">
              <a:buNone/>
            </a:pPr>
            <a:r>
              <a:rPr lang="en-US" altLang="en-US" b="1" dirty="0" smtClean="0"/>
              <a:t>Gender segmentation </a:t>
            </a:r>
            <a:r>
              <a:rPr lang="en-US" altLang="en-US" dirty="0" smtClean="0"/>
              <a:t>divides a market into different segments based on gender.</a:t>
            </a:r>
          </a:p>
          <a:p>
            <a:pPr marL="238125" indent="-238125">
              <a:buNone/>
            </a:pPr>
            <a:endParaRPr lang="en-US" altLang="en-US" b="1" dirty="0"/>
          </a:p>
          <a:p>
            <a:pPr marL="238125" indent="-238125">
              <a:buNone/>
            </a:pPr>
            <a:r>
              <a:rPr lang="en-US" altLang="en-US" b="1" dirty="0" smtClean="0"/>
              <a:t> </a:t>
            </a:r>
            <a:r>
              <a:rPr lang="en-US" altLang="en-US" b="1" dirty="0"/>
              <a:t>Income segmentation </a:t>
            </a:r>
            <a:r>
              <a:rPr lang="en-US" altLang="en-US" dirty="0"/>
              <a:t>divides </a:t>
            </a:r>
            <a:r>
              <a:rPr lang="en-US" dirty="0"/>
              <a:t>a market into different income segments.</a:t>
            </a:r>
          </a:p>
          <a:p>
            <a:pPr marL="238125" indent="-238125">
              <a:buNone/>
            </a:pPr>
            <a:endParaRPr lang="en-US" altLang="en-US" dirty="0" smtClean="0"/>
          </a:p>
        </p:txBody>
      </p:sp>
      <p:sp>
        <p:nvSpPr>
          <p:cNvPr id="5"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Market Segmentation</a:t>
            </a:r>
          </a:p>
        </p:txBody>
      </p:sp>
      <p:sp>
        <p:nvSpPr>
          <p:cNvPr id="6" name="Rectangle 3"/>
          <p:cNvSpPr>
            <a:spLocks noGrp="1" noChangeArrowheads="1"/>
          </p:cNvSpPr>
          <p:nvPr>
            <p:ph type="body" sz="quarter" idx="13"/>
          </p:nvPr>
        </p:nvSpPr>
        <p:spPr>
          <a:xfrm>
            <a:off x="340615" y="1121552"/>
            <a:ext cx="8284463" cy="457200"/>
          </a:xfrm>
        </p:spPr>
        <p:txBody>
          <a:bodyPr anchor="b">
            <a:noAutofit/>
          </a:bodyPr>
          <a:lstStyle/>
          <a:p>
            <a:r>
              <a:rPr lang="en-US" altLang="en-US" sz="3200" dirty="0" smtClean="0">
                <a:solidFill>
                  <a:schemeClr val="accent2"/>
                </a:solidFill>
              </a:rPr>
              <a:t>Segmenting Consumer Markets</a:t>
            </a:r>
            <a:endParaRPr lang="en-US" altLang="en-US" dirty="0" smtClean="0"/>
          </a:p>
        </p:txBody>
      </p:sp>
      <p:sp>
        <p:nvSpPr>
          <p:cNvPr id="7"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3174208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6"/>
          <p:cNvSpPr>
            <a:spLocks noGrp="1"/>
          </p:cNvSpPr>
          <p:nvPr>
            <p:ph idx="1"/>
          </p:nvPr>
        </p:nvSpPr>
        <p:spPr>
          <a:xfrm>
            <a:off x="512065" y="2412491"/>
            <a:ext cx="2807332" cy="3712735"/>
          </a:xfrm>
        </p:spPr>
        <p:txBody>
          <a:bodyPr>
            <a:normAutofit/>
          </a:bodyPr>
          <a:lstStyle/>
          <a:p>
            <a:pPr marL="225425" indent="-225425">
              <a:buNone/>
            </a:pPr>
            <a:r>
              <a:rPr lang="en-US" altLang="en-US" b="1" dirty="0" smtClean="0"/>
              <a:t>Psychographic </a:t>
            </a:r>
            <a:r>
              <a:rPr lang="en-US" altLang="en-US" b="1" dirty="0"/>
              <a:t>segmentation </a:t>
            </a:r>
            <a:r>
              <a:rPr lang="en-US" altLang="en-US" dirty="0"/>
              <a:t>divides </a:t>
            </a:r>
            <a:r>
              <a:rPr lang="en-US" dirty="0"/>
              <a:t>a market into different </a:t>
            </a:r>
            <a:r>
              <a:rPr lang="en-US" dirty="0" smtClean="0"/>
              <a:t>segments based </a:t>
            </a:r>
            <a:r>
              <a:rPr lang="en-US" dirty="0"/>
              <a:t>on social class, lifestyle, </a:t>
            </a:r>
            <a:r>
              <a:rPr lang="en-US" dirty="0" smtClean="0"/>
              <a:t>or personality </a:t>
            </a:r>
            <a:r>
              <a:rPr lang="en-US" dirty="0"/>
              <a:t>characteristics.</a:t>
            </a:r>
            <a:endParaRPr lang="en-US" altLang="en-US" dirty="0" smtClean="0"/>
          </a:p>
        </p:txBody>
      </p:sp>
      <p:sp>
        <p:nvSpPr>
          <p:cNvPr id="7"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8" name="Rectangle 3"/>
          <p:cNvSpPr txBox="1">
            <a:spLocks noChangeArrowheads="1"/>
          </p:cNvSpPr>
          <p:nvPr/>
        </p:nvSpPr>
        <p:spPr>
          <a:xfrm>
            <a:off x="347472" y="1078992"/>
            <a:ext cx="8284463" cy="4572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Segmenting Consumer Markets</a:t>
            </a:r>
            <a:endParaRPr lang="en-US" altLang="en-US" dirty="0" smtClean="0"/>
          </a:p>
        </p:txBody>
      </p:sp>
      <p:sp>
        <p:nvSpPr>
          <p:cNvPr id="2" name="TextBox 1"/>
          <p:cNvSpPr txBox="1"/>
          <p:nvPr/>
        </p:nvSpPr>
        <p:spPr>
          <a:xfrm>
            <a:off x="4972833" y="3256767"/>
            <a:ext cx="2598878" cy="646331"/>
          </a:xfrm>
          <a:prstGeom prst="rect">
            <a:avLst/>
          </a:prstGeom>
          <a:noFill/>
        </p:spPr>
        <p:txBody>
          <a:bodyPr wrap="square" rtlCol="0">
            <a:spAutoFit/>
          </a:bodyPr>
          <a:lstStyle/>
          <a:p>
            <a:r>
              <a:rPr lang="en-US" dirty="0" smtClean="0"/>
              <a:t>DUNKIN</a:t>
            </a:r>
          </a:p>
          <a:p>
            <a:r>
              <a:rPr lang="en-US" dirty="0" smtClean="0"/>
              <a:t> Pic</a:t>
            </a:r>
            <a:endParaRPr lang="en-US" dirty="0"/>
          </a:p>
        </p:txBody>
      </p:sp>
      <p:sp>
        <p:nvSpPr>
          <p:cNvPr id="9"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10" name="TextBox 9"/>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7-15</a:t>
            </a:r>
            <a:endParaRPr lang="en-US" sz="1200" dirty="0">
              <a:solidFill>
                <a:prstClr val="black"/>
              </a:solidFill>
              <a:latin typeface="Calibri" panose="020F0502020204030204"/>
              <a:ea typeface="+mn-ea"/>
            </a:endParaRPr>
          </a:p>
        </p:txBody>
      </p:sp>
      <p:pic>
        <p:nvPicPr>
          <p:cNvPr id="4" name="Picture 3"/>
          <p:cNvPicPr>
            <a:picLocks noChangeAspect="1"/>
          </p:cNvPicPr>
          <p:nvPr/>
        </p:nvPicPr>
        <p:blipFill>
          <a:blip r:embed="rId3"/>
          <a:stretch>
            <a:fillRect/>
          </a:stretch>
        </p:blipFill>
        <p:spPr>
          <a:xfrm>
            <a:off x="3462319" y="2485311"/>
            <a:ext cx="5223433" cy="3385765"/>
          </a:xfrm>
          <a:prstGeom prst="rect">
            <a:avLst/>
          </a:prstGeom>
        </p:spPr>
      </p:pic>
    </p:spTree>
    <p:extLst>
      <p:ext uri="{BB962C8B-B14F-4D97-AF65-F5344CB8AC3E}">
        <p14:creationId xmlns:p14="http://schemas.microsoft.com/office/powerpoint/2010/main" val="26231822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8" name="Rectangle 3"/>
          <p:cNvSpPr txBox="1">
            <a:spLocks noChangeArrowheads="1"/>
          </p:cNvSpPr>
          <p:nvPr/>
        </p:nvSpPr>
        <p:spPr>
          <a:xfrm>
            <a:off x="400050" y="1153964"/>
            <a:ext cx="8284463" cy="4572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smtClean="0">
                <a:solidFill>
                  <a:schemeClr val="accent2"/>
                </a:solidFill>
              </a:rPr>
              <a:t>Segmenting Consumer Markets</a:t>
            </a:r>
            <a:endParaRPr lang="en-US" altLang="en-US" dirty="0" smtClean="0"/>
          </a:p>
        </p:txBody>
      </p:sp>
      <p:sp>
        <p:nvSpPr>
          <p:cNvPr id="30722" name="Content Placeholder 4"/>
          <p:cNvSpPr>
            <a:spLocks noGrp="1"/>
          </p:cNvSpPr>
          <p:nvPr>
            <p:ph idx="1"/>
          </p:nvPr>
        </p:nvSpPr>
        <p:spPr>
          <a:xfrm>
            <a:off x="514829" y="2443749"/>
            <a:ext cx="8169684" cy="1652262"/>
          </a:xfrm>
        </p:spPr>
        <p:txBody>
          <a:bodyPr>
            <a:noAutofit/>
          </a:bodyPr>
          <a:lstStyle/>
          <a:p>
            <a:pPr marL="225425" indent="-225425">
              <a:buNone/>
            </a:pPr>
            <a:r>
              <a:rPr lang="en-US" altLang="en-US" b="1" dirty="0"/>
              <a:t>Behavioral segmentation </a:t>
            </a:r>
            <a:r>
              <a:rPr lang="en-US" altLang="en-US" dirty="0"/>
              <a:t>divides </a:t>
            </a:r>
            <a:r>
              <a:rPr lang="en-US" dirty="0"/>
              <a:t>a market into segments </a:t>
            </a:r>
            <a:r>
              <a:rPr lang="en-US" dirty="0" smtClean="0"/>
              <a:t>based on </a:t>
            </a:r>
            <a:r>
              <a:rPr lang="en-US" dirty="0"/>
              <a:t>consumer knowledge, attitudes, </a:t>
            </a:r>
            <a:r>
              <a:rPr lang="en-US" dirty="0" smtClean="0"/>
              <a:t>uses of </a:t>
            </a:r>
            <a:r>
              <a:rPr lang="en-US" dirty="0"/>
              <a:t>a product, or responses to a product</a:t>
            </a:r>
            <a:r>
              <a:rPr lang="en-US" dirty="0" smtClean="0"/>
              <a:t>.</a:t>
            </a:r>
          </a:p>
          <a:p>
            <a:pPr marL="0" indent="0">
              <a:lnSpc>
                <a:spcPct val="80000"/>
              </a:lnSpc>
              <a:buNone/>
            </a:pPr>
            <a:endParaRPr lang="en-US" altLang="en-US" sz="2250" dirty="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4102884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8" name="Rectangle 3"/>
          <p:cNvSpPr txBox="1">
            <a:spLocks noChangeArrowheads="1"/>
          </p:cNvSpPr>
          <p:nvPr/>
        </p:nvSpPr>
        <p:spPr>
          <a:xfrm>
            <a:off x="400050" y="1153964"/>
            <a:ext cx="8284463" cy="4572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smtClean="0">
                <a:solidFill>
                  <a:schemeClr val="accent2"/>
                </a:solidFill>
              </a:rPr>
              <a:t>Segmenting Consumer Markets</a:t>
            </a:r>
            <a:endParaRPr lang="en-US" altLang="en-US" dirty="0" smtClean="0"/>
          </a:p>
        </p:txBody>
      </p:sp>
      <p:sp>
        <p:nvSpPr>
          <p:cNvPr id="30722" name="Content Placeholder 4"/>
          <p:cNvSpPr>
            <a:spLocks noGrp="1"/>
          </p:cNvSpPr>
          <p:nvPr>
            <p:ph idx="1"/>
          </p:nvPr>
        </p:nvSpPr>
        <p:spPr>
          <a:xfrm>
            <a:off x="400050" y="2143124"/>
            <a:ext cx="3307654" cy="4245150"/>
          </a:xfrm>
        </p:spPr>
        <p:txBody>
          <a:bodyPr>
            <a:normAutofit/>
          </a:bodyPr>
          <a:lstStyle/>
          <a:p>
            <a:pPr marL="0" indent="0">
              <a:buNone/>
            </a:pPr>
            <a:r>
              <a:rPr lang="en-US" altLang="en-US" sz="2250" b="1" dirty="0"/>
              <a:t>Behavioral </a:t>
            </a:r>
            <a:r>
              <a:rPr lang="en-US" altLang="en-US" sz="2250" b="1" dirty="0" smtClean="0"/>
              <a:t>Segmentation </a:t>
            </a:r>
            <a:endParaRPr lang="en-US" sz="2400" dirty="0" smtClean="0"/>
          </a:p>
          <a:p>
            <a:r>
              <a:rPr lang="en-US" altLang="en-US" sz="2250" dirty="0" smtClean="0"/>
              <a:t>Occasions</a:t>
            </a:r>
          </a:p>
          <a:p>
            <a:pPr>
              <a:lnSpc>
                <a:spcPct val="80000"/>
              </a:lnSpc>
            </a:pPr>
            <a:r>
              <a:rPr lang="en-US" altLang="en-US" sz="2250" dirty="0" smtClean="0"/>
              <a:t>Benefits </a:t>
            </a:r>
            <a:r>
              <a:rPr lang="en-US" altLang="en-US" sz="2250" dirty="0"/>
              <a:t>sought</a:t>
            </a:r>
          </a:p>
          <a:p>
            <a:pPr>
              <a:lnSpc>
                <a:spcPct val="80000"/>
              </a:lnSpc>
            </a:pPr>
            <a:r>
              <a:rPr lang="en-US" altLang="en-US" sz="2250" dirty="0"/>
              <a:t>User status</a:t>
            </a:r>
          </a:p>
          <a:p>
            <a:pPr>
              <a:lnSpc>
                <a:spcPct val="80000"/>
              </a:lnSpc>
            </a:pPr>
            <a:r>
              <a:rPr lang="en-US" altLang="en-US" sz="2250" dirty="0"/>
              <a:t>Usage rate</a:t>
            </a:r>
          </a:p>
          <a:p>
            <a:pPr>
              <a:lnSpc>
                <a:spcPct val="80000"/>
              </a:lnSpc>
            </a:pPr>
            <a:r>
              <a:rPr lang="en-US" altLang="en-US" sz="2250" dirty="0"/>
              <a:t>Loyalty status</a:t>
            </a:r>
          </a:p>
          <a:p>
            <a:pPr marL="0" indent="0">
              <a:lnSpc>
                <a:spcPct val="80000"/>
              </a:lnSpc>
              <a:buNone/>
            </a:pPr>
            <a:endParaRPr lang="en-US" altLang="en-US" sz="2250" dirty="0"/>
          </a:p>
        </p:txBody>
      </p:sp>
      <p:pic>
        <p:nvPicPr>
          <p:cNvPr id="3" name="Picture 2" descr="Schwinn Bike" title="Schwinn Bi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13" y="2143124"/>
            <a:ext cx="4965958" cy="3326887"/>
          </a:xfrm>
          <a:prstGeom prst="rect">
            <a:avLst/>
          </a:prstGeom>
        </p:spPr>
      </p:pic>
      <p:sp>
        <p:nvSpPr>
          <p:cNvPr id="9"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10" name="TextBox 9"/>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6589457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7" name="Rectangle 3"/>
          <p:cNvSpPr txBox="1">
            <a:spLocks noChangeArrowheads="1"/>
          </p:cNvSpPr>
          <p:nvPr/>
        </p:nvSpPr>
        <p:spPr>
          <a:xfrm>
            <a:off x="347472" y="1078992"/>
            <a:ext cx="8284463" cy="4572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Segmenting Consumer Markets</a:t>
            </a:r>
            <a:endParaRPr lang="en-US" altLang="en-US" dirty="0" smtClean="0"/>
          </a:p>
        </p:txBody>
      </p:sp>
      <p:sp>
        <p:nvSpPr>
          <p:cNvPr id="32771" name="Rectangle 3"/>
          <p:cNvSpPr>
            <a:spLocks noGrp="1" noChangeArrowheads="1"/>
          </p:cNvSpPr>
          <p:nvPr>
            <p:ph type="body" sz="quarter" idx="13"/>
          </p:nvPr>
        </p:nvSpPr>
        <p:spPr>
          <a:xfrm>
            <a:off x="926926" y="1943100"/>
            <a:ext cx="7352778" cy="400050"/>
          </a:xfrm>
        </p:spPr>
        <p:txBody>
          <a:bodyPr>
            <a:noAutofit/>
          </a:bodyPr>
          <a:lstStyle/>
          <a:p>
            <a:pPr>
              <a:defRPr/>
            </a:pPr>
            <a:r>
              <a:rPr lang="en-US" sz="2800" dirty="0" smtClean="0">
                <a:solidFill>
                  <a:schemeClr val="tx1"/>
                </a:solidFill>
              </a:rPr>
              <a:t>Using Multiple Segmentation Bases</a:t>
            </a:r>
          </a:p>
          <a:p>
            <a:pPr>
              <a:defRPr/>
            </a:pPr>
            <a:endParaRPr lang="en-US" sz="2800" dirty="0" smtClean="0">
              <a:solidFill>
                <a:schemeClr val="tx1"/>
              </a:solidFill>
            </a:endParaRPr>
          </a:p>
          <a:p>
            <a:pPr lvl="1">
              <a:defRPr/>
            </a:pPr>
            <a:endParaRPr lang="en-US" dirty="0" smtClean="0"/>
          </a:p>
          <a:p>
            <a:pPr marL="342900" lvl="1" indent="0">
              <a:buNone/>
              <a:defRPr/>
            </a:pPr>
            <a:endParaRPr lang="en-US" dirty="0" smtClean="0"/>
          </a:p>
        </p:txBody>
      </p:sp>
      <p:sp>
        <p:nvSpPr>
          <p:cNvPr id="32770" name="Content Placeholder 3"/>
          <p:cNvSpPr>
            <a:spLocks noGrp="1"/>
          </p:cNvSpPr>
          <p:nvPr>
            <p:ph idx="1"/>
          </p:nvPr>
        </p:nvSpPr>
        <p:spPr>
          <a:xfrm>
            <a:off x="469232" y="2573224"/>
            <a:ext cx="8253663" cy="3136506"/>
          </a:xfrm>
        </p:spPr>
        <p:txBody>
          <a:bodyPr>
            <a:noAutofit/>
          </a:bodyPr>
          <a:lstStyle/>
          <a:p>
            <a:pPr>
              <a:buFontTx/>
              <a:buNone/>
            </a:pPr>
            <a:r>
              <a:rPr lang="en-US" altLang="en-US" b="1" dirty="0"/>
              <a:t>Multiple segmentation </a:t>
            </a:r>
            <a:r>
              <a:rPr lang="en-US" altLang="en-US" dirty="0"/>
              <a:t>is used to identify smaller, better-defined target </a:t>
            </a:r>
            <a:r>
              <a:rPr lang="en-US" altLang="en-US" dirty="0" smtClean="0"/>
              <a:t>groups.</a:t>
            </a:r>
            <a:endParaRPr lang="en-US" altLang="en-US" dirty="0"/>
          </a:p>
          <a:p>
            <a:pPr>
              <a:buFontTx/>
              <a:buNone/>
            </a:pPr>
            <a:endParaRPr lang="en-US" altLang="en-US" dirty="0"/>
          </a:p>
          <a:p>
            <a:pPr marL="225425" indent="-225425">
              <a:buNone/>
            </a:pPr>
            <a:r>
              <a:rPr lang="en-US" b="1" dirty="0" smtClean="0"/>
              <a:t>Experian’s Mosaic </a:t>
            </a:r>
            <a:r>
              <a:rPr lang="en-US" b="1" dirty="0"/>
              <a:t>USA </a:t>
            </a:r>
            <a:r>
              <a:rPr lang="en-US" dirty="0" smtClean="0"/>
              <a:t>system classifies </a:t>
            </a:r>
            <a:r>
              <a:rPr lang="en-US" dirty="0"/>
              <a:t>U.S. households </a:t>
            </a:r>
            <a:r>
              <a:rPr lang="en-US" dirty="0" smtClean="0"/>
              <a:t>into one </a:t>
            </a:r>
            <a:r>
              <a:rPr lang="en-US" dirty="0"/>
              <a:t>of 71 lifestyle segments and 19 levels of </a:t>
            </a:r>
            <a:r>
              <a:rPr lang="en-US" dirty="0" smtClean="0"/>
              <a:t>affluence.</a:t>
            </a:r>
            <a:endParaRPr lang="en-US" altLang="en-US" dirty="0"/>
          </a:p>
        </p:txBody>
      </p:sp>
      <p:sp>
        <p:nvSpPr>
          <p:cNvPr id="8"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3402127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32771" name="Rectangle 3"/>
          <p:cNvSpPr>
            <a:spLocks noGrp="1" noChangeArrowheads="1"/>
          </p:cNvSpPr>
          <p:nvPr>
            <p:ph type="body" sz="quarter" idx="13"/>
          </p:nvPr>
        </p:nvSpPr>
        <p:spPr>
          <a:xfrm>
            <a:off x="1885950" y="1082527"/>
            <a:ext cx="5372100" cy="457200"/>
          </a:xfrm>
        </p:spPr>
        <p:txBody>
          <a:bodyPr anchor="b">
            <a:normAutofit fontScale="92500" lnSpcReduction="10000"/>
          </a:bodyPr>
          <a:lstStyle/>
          <a:p>
            <a:pPr>
              <a:defRPr/>
            </a:pPr>
            <a:r>
              <a:rPr lang="en-US" sz="3200" dirty="0" smtClean="0">
                <a:solidFill>
                  <a:schemeClr val="accent2"/>
                </a:solidFill>
              </a:rPr>
              <a:t>Segmenting Business Markets</a:t>
            </a:r>
            <a:endParaRPr lang="en-US" dirty="0" smtClean="0"/>
          </a:p>
        </p:txBody>
      </p:sp>
      <p:sp>
        <p:nvSpPr>
          <p:cNvPr id="34818" name="Content Placeholder 3"/>
          <p:cNvSpPr>
            <a:spLocks noGrp="1"/>
          </p:cNvSpPr>
          <p:nvPr>
            <p:ph idx="1"/>
          </p:nvPr>
        </p:nvSpPr>
        <p:spPr>
          <a:xfrm>
            <a:off x="1657350" y="2000250"/>
            <a:ext cx="5829300" cy="4118714"/>
          </a:xfrm>
        </p:spPr>
        <p:txBody>
          <a:bodyPr>
            <a:noAutofit/>
          </a:bodyPr>
          <a:lstStyle/>
          <a:p>
            <a:pPr>
              <a:buFontTx/>
              <a:buNone/>
            </a:pPr>
            <a:r>
              <a:rPr lang="en-US" altLang="en-US" dirty="0"/>
              <a:t>Consumer and business marketers use many of the same variables to segment their </a:t>
            </a:r>
            <a:r>
              <a:rPr lang="en-US" altLang="en-US" dirty="0" smtClean="0"/>
              <a:t>markets.</a:t>
            </a:r>
            <a:endParaRPr lang="en-US" altLang="en-US" dirty="0"/>
          </a:p>
          <a:p>
            <a:pPr>
              <a:buFontTx/>
              <a:buNone/>
            </a:pPr>
            <a:endParaRPr lang="en-US" altLang="en-US" sz="1200" dirty="0"/>
          </a:p>
          <a:p>
            <a:pPr>
              <a:buFontTx/>
              <a:buNone/>
            </a:pPr>
            <a:r>
              <a:rPr lang="en-US" altLang="en-US" dirty="0"/>
              <a:t>Additional variables include:</a:t>
            </a:r>
          </a:p>
          <a:p>
            <a:r>
              <a:rPr lang="en-US" altLang="en-US" dirty="0"/>
              <a:t>Customer operating characteristics</a:t>
            </a:r>
          </a:p>
          <a:p>
            <a:r>
              <a:rPr lang="en-US" altLang="en-US" dirty="0"/>
              <a:t>Purchasing approaches</a:t>
            </a:r>
          </a:p>
          <a:p>
            <a:r>
              <a:rPr lang="en-US" altLang="en-US" dirty="0"/>
              <a:t>Situational factors</a:t>
            </a:r>
          </a:p>
          <a:p>
            <a:r>
              <a:rPr lang="en-US" altLang="en-US" dirty="0"/>
              <a:t>Personal characteristics</a:t>
            </a:r>
          </a:p>
          <a:p>
            <a:pPr>
              <a:buFontTx/>
              <a:buNone/>
            </a:pPr>
            <a:endParaRPr lang="en-US" altLang="en-US" dirty="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7-19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8174206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88156" y="0"/>
            <a:ext cx="8767688" cy="559426"/>
          </a:xfrm>
        </p:spPr>
        <p:txBody>
          <a:bodyPr anchor="b">
            <a:noAutofit/>
          </a:bodyPr>
          <a:lstStyle/>
          <a:p>
            <a:pPr algn="ctr"/>
            <a:r>
              <a:rPr lang="en-US" altLang="en-US" sz="4000" b="1" dirty="0">
                <a:latin typeface="+mn-lt"/>
              </a:rPr>
              <a:t>Customer-Driven Marketing Strategy</a:t>
            </a:r>
          </a:p>
        </p:txBody>
      </p:sp>
      <p:pic>
        <p:nvPicPr>
          <p:cNvPr id="4" name="Picture 3" descr="Tide detergent" title="T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53" y="823959"/>
            <a:ext cx="5635255" cy="5612486"/>
          </a:xfrm>
          <a:prstGeom prst="rect">
            <a:avLst/>
          </a:prstGeom>
        </p:spPr>
      </p:pic>
      <p:sp>
        <p:nvSpPr>
          <p:cNvPr id="5" name="Footer Placeholder 6"/>
          <p:cNvSpPr>
            <a:spLocks noGrp="1"/>
          </p:cNvSpPr>
          <p:nvPr>
            <p:ph type="ftr" sz="quarter" idx="11"/>
          </p:nvPr>
        </p:nvSpPr>
        <p:spPr>
          <a:xfrm>
            <a:off x="3028949" y="6516687"/>
            <a:ext cx="3086100" cy="273844"/>
          </a:xfrm>
        </p:spPr>
        <p:txBody>
          <a:bodyPr/>
          <a:lstStyle/>
          <a:p>
            <a:r>
              <a:rPr lang="en-US" sz="1200" dirty="0" smtClean="0">
                <a:solidFill>
                  <a:prstClr val="black"/>
                </a:solidFill>
                <a:latin typeface="+mn-lt"/>
              </a:rPr>
              <a:t>Copyright © 2016 Pearson Education, Inc.</a:t>
            </a:r>
            <a:endParaRPr lang="en-US" sz="1200" dirty="0">
              <a:solidFill>
                <a:prstClr val="black"/>
              </a:solidFill>
              <a:latin typeface="+mn-lt"/>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134288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36867" name="Rectangle 3"/>
          <p:cNvSpPr>
            <a:spLocks noGrp="1" noChangeArrowheads="1"/>
          </p:cNvSpPr>
          <p:nvPr>
            <p:ph type="body" sz="quarter" idx="13"/>
          </p:nvPr>
        </p:nvSpPr>
        <p:spPr>
          <a:xfrm>
            <a:off x="1075661" y="1130152"/>
            <a:ext cx="7162800" cy="381000"/>
          </a:xfrm>
        </p:spPr>
        <p:txBody>
          <a:bodyPr anchor="b">
            <a:noAutofit/>
          </a:bodyPr>
          <a:lstStyle/>
          <a:p>
            <a:r>
              <a:rPr lang="en-US" altLang="en-US" sz="2800" dirty="0" smtClean="0">
                <a:solidFill>
                  <a:schemeClr val="accent2"/>
                </a:solidFill>
              </a:rPr>
              <a:t>Segmenting International Markets</a:t>
            </a: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454224634"/>
              </p:ext>
            </p:extLst>
          </p:nvPr>
        </p:nvGraphicFramePr>
        <p:xfrm>
          <a:off x="586373" y="2019300"/>
          <a:ext cx="7652087"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1039582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Market Segmentation</a:t>
            </a:r>
          </a:p>
        </p:txBody>
      </p:sp>
      <p:sp>
        <p:nvSpPr>
          <p:cNvPr id="40963" name="Rectangle 3"/>
          <p:cNvSpPr>
            <a:spLocks noGrp="1" noChangeArrowheads="1"/>
          </p:cNvSpPr>
          <p:nvPr>
            <p:ph type="body" sz="quarter" idx="13"/>
          </p:nvPr>
        </p:nvSpPr>
        <p:spPr>
          <a:xfrm>
            <a:off x="475989" y="1102290"/>
            <a:ext cx="8229599" cy="469727"/>
          </a:xfrm>
        </p:spPr>
        <p:txBody>
          <a:bodyPr anchor="b">
            <a:noAutofit/>
          </a:bodyPr>
          <a:lstStyle/>
          <a:p>
            <a:r>
              <a:rPr lang="en-US" altLang="en-US" sz="3200" dirty="0" smtClean="0">
                <a:solidFill>
                  <a:schemeClr val="accent2"/>
                </a:solidFill>
              </a:rPr>
              <a:t>Requirements for Effective Segmentation</a:t>
            </a:r>
            <a:endParaRPr lang="en-US" altLang="en-US" sz="3200" dirty="0" smtClean="0"/>
          </a:p>
        </p:txBody>
      </p:sp>
      <p:graphicFrame>
        <p:nvGraphicFramePr>
          <p:cNvPr id="9" name="Diagram 8"/>
          <p:cNvGraphicFramePr/>
          <p:nvPr>
            <p:extLst>
              <p:ext uri="{D42A27DB-BD31-4B8C-83A1-F6EECF244321}">
                <p14:modId xmlns:p14="http://schemas.microsoft.com/office/powerpoint/2010/main" val="2937778296"/>
              </p:ext>
            </p:extLst>
          </p:nvPr>
        </p:nvGraphicFramePr>
        <p:xfrm>
          <a:off x="955110" y="2814246"/>
          <a:ext cx="7261964" cy="266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8077188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42411" y="148855"/>
            <a:ext cx="5829300" cy="473149"/>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Market Segmentation</a:t>
            </a:r>
            <a:endParaRPr lang="en-US" altLang="en-US" sz="3600" dirty="0" smtClean="0">
              <a:solidFill>
                <a:srgbClr val="0070C0"/>
              </a:solidFill>
              <a:latin typeface="+mn-lt"/>
            </a:endParaRPr>
          </a:p>
        </p:txBody>
      </p:sp>
      <p:sp>
        <p:nvSpPr>
          <p:cNvPr id="7" name="Rectangle 3"/>
          <p:cNvSpPr txBox="1">
            <a:spLocks noChangeArrowheads="1"/>
          </p:cNvSpPr>
          <p:nvPr/>
        </p:nvSpPr>
        <p:spPr>
          <a:xfrm>
            <a:off x="1075661" y="1130152"/>
            <a:ext cx="7162800" cy="381000"/>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smtClean="0">
                <a:solidFill>
                  <a:schemeClr val="accent2"/>
                </a:solidFill>
              </a:rPr>
              <a:t>Segmenting International Markets</a:t>
            </a:r>
            <a:endParaRPr lang="en-US" altLang="en-US" sz="2800" dirty="0" smtClean="0">
              <a:solidFill>
                <a:schemeClr val="accent2"/>
              </a:solidFill>
            </a:endParaRPr>
          </a:p>
        </p:txBody>
      </p:sp>
      <p:sp>
        <p:nvSpPr>
          <p:cNvPr id="38914" name="Content Placeholder 4"/>
          <p:cNvSpPr>
            <a:spLocks noGrp="1"/>
          </p:cNvSpPr>
          <p:nvPr>
            <p:ph idx="1"/>
          </p:nvPr>
        </p:nvSpPr>
        <p:spPr>
          <a:xfrm>
            <a:off x="1657350" y="2628900"/>
            <a:ext cx="5829300" cy="3086100"/>
          </a:xfrm>
        </p:spPr>
        <p:txBody>
          <a:bodyPr>
            <a:normAutofit/>
          </a:bodyPr>
          <a:lstStyle/>
          <a:p>
            <a:pPr marL="0" indent="0">
              <a:buNone/>
            </a:pPr>
            <a:r>
              <a:rPr lang="en-US" altLang="en-US" b="1" dirty="0" smtClean="0"/>
              <a:t>Intermarket segmentation </a:t>
            </a:r>
            <a:r>
              <a:rPr lang="en-US" altLang="en-US" dirty="0" smtClean="0"/>
              <a:t>involves forming </a:t>
            </a:r>
            <a:r>
              <a:rPr lang="en-US" dirty="0" smtClean="0"/>
              <a:t>segments </a:t>
            </a:r>
            <a:r>
              <a:rPr lang="en-US" dirty="0"/>
              <a:t>of consumers </a:t>
            </a:r>
            <a:r>
              <a:rPr lang="en-US" dirty="0" smtClean="0"/>
              <a:t>who have </a:t>
            </a:r>
            <a:r>
              <a:rPr lang="en-US" dirty="0"/>
              <a:t>similar needs and buying </a:t>
            </a:r>
            <a:r>
              <a:rPr lang="en-US" dirty="0" smtClean="0"/>
              <a:t>behaviors even </a:t>
            </a:r>
            <a:r>
              <a:rPr lang="en-US" dirty="0"/>
              <a:t>though they are located in </a:t>
            </a:r>
            <a:r>
              <a:rPr lang="en-US" dirty="0" smtClean="0"/>
              <a:t>different countries</a:t>
            </a:r>
            <a:r>
              <a:rPr lang="en-US" dirty="0"/>
              <a:t>.</a:t>
            </a:r>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2404015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2</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sz="2800" b="1" dirty="0" smtClean="0">
                <a:latin typeface="Calibri" panose="020F0502020204030204" pitchFamily="34" charset="0"/>
              </a:rPr>
              <a:t> </a:t>
            </a:r>
            <a:r>
              <a:rPr lang="en-US" dirty="0"/>
              <a:t>List and discuss the major bases for segmenting consumer and business markets.</a:t>
            </a:r>
            <a:endParaRPr lang="en-US" sz="2800" b="1" dirty="0" smtClean="0">
              <a:latin typeface="Calibri" panose="020F0502020204030204" pitchFamily="34" charset="0"/>
            </a:endParaRPr>
          </a:p>
          <a:p>
            <a:pPr marL="0" indent="0">
              <a:buNone/>
            </a:pPr>
            <a:endParaRPr lang="en-US" sz="2800" b="1" dirty="0">
              <a:solidFill>
                <a:srgbClr val="00B0F0"/>
              </a:solidFill>
            </a:endParaRPr>
          </a:p>
          <a:p>
            <a:endParaRPr lang="en-US" sz="2800" b="1" dirty="0" smtClean="0">
              <a:latin typeface="Calibri" panose="020F0502020204030204" pitchFamily="34" charset="0"/>
            </a:endParaRPr>
          </a:p>
          <a:p>
            <a:pPr marL="0" indent="0">
              <a:buNone/>
            </a:pPr>
            <a:r>
              <a:rPr lang="en-US" altLang="en-US" dirty="0" smtClean="0">
                <a:solidFill>
                  <a:srgbClr val="0070C0"/>
                </a:solidFill>
              </a:rPr>
              <a:t>	Market </a:t>
            </a:r>
            <a:r>
              <a:rPr lang="en-US" altLang="en-US" dirty="0">
                <a:solidFill>
                  <a:srgbClr val="0070C0"/>
                </a:solidFill>
              </a:rPr>
              <a:t>Segmentation</a:t>
            </a:r>
          </a:p>
          <a:p>
            <a:pPr marL="0" indent="0">
              <a:buNone/>
            </a:pPr>
            <a:endParaRPr lang="en-US" sz="2800" b="1" dirty="0" smtClean="0">
              <a:latin typeface="Calibri" panose="020F0502020204030204" pitchFamily="34" charset="0"/>
            </a:endParaRPr>
          </a:p>
          <a:p>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5483611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3</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Explain </a:t>
            </a:r>
            <a:r>
              <a:rPr lang="en-US" dirty="0"/>
              <a:t>how companies identify attractive market segments and choose a </a:t>
            </a:r>
            <a:r>
              <a:rPr lang="en-US" dirty="0" smtClean="0"/>
              <a:t>market-targeting strategy.</a:t>
            </a:r>
          </a:p>
          <a:p>
            <a:pPr marL="0" indent="0">
              <a:buNone/>
            </a:pPr>
            <a:endParaRPr lang="en-US" sz="2800" b="1" dirty="0" smtClean="0">
              <a:latin typeface="Calibri" panose="020F0502020204030204" pitchFamily="34" charset="0"/>
            </a:endParaRPr>
          </a:p>
          <a:p>
            <a:pPr marL="0" indent="0">
              <a:buNone/>
            </a:pPr>
            <a:r>
              <a:rPr lang="en-US" dirty="0" smtClean="0">
                <a:solidFill>
                  <a:srgbClr val="0070C0"/>
                </a:solidFill>
              </a:rPr>
              <a:t>	Market </a:t>
            </a:r>
            <a:r>
              <a:rPr lang="en-US" dirty="0">
                <a:solidFill>
                  <a:srgbClr val="0070C0"/>
                </a:solidFill>
              </a:rPr>
              <a:t>Targeting</a:t>
            </a:r>
            <a:endParaRPr lang="en-US" sz="2800" b="1" dirty="0" smtClean="0">
              <a:solidFill>
                <a:srgbClr val="0070C0"/>
              </a:solidFill>
              <a:latin typeface="Calibri" panose="020F0502020204030204" pitchFamily="34" charset="0"/>
            </a:endParaRPr>
          </a:p>
          <a:p>
            <a:pPr marL="0" indent="0">
              <a:buNone/>
            </a:pP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0751496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717697" y="202018"/>
            <a:ext cx="7772400" cy="520995"/>
          </a:xfrm>
        </p:spPr>
        <p:txBody>
          <a:bodyPr anchor="b">
            <a:noAutofit/>
          </a:bodyPr>
          <a:lstStyle/>
          <a:p>
            <a:pPr algn="ctr"/>
            <a:r>
              <a:rPr lang="en-US" altLang="en-US" dirty="0" smtClean="0"/>
              <a:t/>
            </a:r>
            <a:br>
              <a:rPr lang="en-US" altLang="en-US" dirty="0" smtClean="0"/>
            </a:br>
            <a:r>
              <a:rPr lang="en-US" altLang="en-US" sz="3600" dirty="0" smtClean="0">
                <a:solidFill>
                  <a:srgbClr val="0070C0"/>
                </a:solidFill>
                <a:latin typeface="+mn-lt"/>
              </a:rPr>
              <a:t>Market</a:t>
            </a:r>
            <a:r>
              <a:rPr lang="en-US" altLang="en-US" sz="3600" dirty="0" smtClean="0">
                <a:solidFill>
                  <a:srgbClr val="0070C0"/>
                </a:solidFill>
              </a:rPr>
              <a:t> </a:t>
            </a:r>
            <a:r>
              <a:rPr lang="en-US" altLang="en-US" sz="3600" dirty="0" smtClean="0">
                <a:solidFill>
                  <a:srgbClr val="0070C0"/>
                </a:solidFill>
                <a:latin typeface="+mn-lt"/>
              </a:rPr>
              <a:t>Targeting</a:t>
            </a:r>
          </a:p>
        </p:txBody>
      </p:sp>
      <p:sp>
        <p:nvSpPr>
          <p:cNvPr id="43011" name="Rectangle 3"/>
          <p:cNvSpPr>
            <a:spLocks noGrp="1" noChangeArrowheads="1"/>
          </p:cNvSpPr>
          <p:nvPr>
            <p:ph type="body" sz="quarter" idx="13"/>
          </p:nvPr>
        </p:nvSpPr>
        <p:spPr>
          <a:xfrm>
            <a:off x="990600" y="1055074"/>
            <a:ext cx="7162800" cy="535157"/>
          </a:xfrm>
        </p:spPr>
        <p:txBody>
          <a:bodyPr anchor="b">
            <a:noAutofit/>
          </a:bodyPr>
          <a:lstStyle/>
          <a:p>
            <a:r>
              <a:rPr lang="en-US" altLang="en-US" sz="3200" dirty="0" smtClean="0">
                <a:solidFill>
                  <a:schemeClr val="accent2"/>
                </a:solidFill>
              </a:rPr>
              <a:t>Evaluating Market Segments</a:t>
            </a:r>
            <a:endParaRPr lang="en-US" altLang="en-US" dirty="0" smtClean="0"/>
          </a:p>
        </p:txBody>
      </p:sp>
      <p:sp>
        <p:nvSpPr>
          <p:cNvPr id="43010" name="Content Placeholder 3"/>
          <p:cNvSpPr>
            <a:spLocks noGrp="1"/>
          </p:cNvSpPr>
          <p:nvPr>
            <p:ph idx="1"/>
          </p:nvPr>
        </p:nvSpPr>
        <p:spPr>
          <a:xfrm>
            <a:off x="1803748" y="2532606"/>
            <a:ext cx="6551112" cy="2853586"/>
          </a:xfrm>
        </p:spPr>
        <p:txBody>
          <a:bodyPr>
            <a:noAutofit/>
          </a:bodyPr>
          <a:lstStyle/>
          <a:p>
            <a:r>
              <a:rPr lang="en-US" altLang="en-US" sz="3200" dirty="0" smtClean="0"/>
              <a:t>Segment size and growth</a:t>
            </a:r>
          </a:p>
          <a:p>
            <a:pPr marL="0" indent="0">
              <a:buNone/>
            </a:pPr>
            <a:endParaRPr lang="en-US" altLang="en-US" sz="3200" dirty="0" smtClean="0"/>
          </a:p>
          <a:p>
            <a:r>
              <a:rPr lang="en-US" altLang="en-US" sz="3200" dirty="0" smtClean="0"/>
              <a:t>Segment structural attractiveness</a:t>
            </a:r>
          </a:p>
          <a:p>
            <a:pPr marL="0" indent="0">
              <a:buNone/>
            </a:pPr>
            <a:endParaRPr lang="en-US" altLang="en-US" sz="3200" dirty="0" smtClean="0"/>
          </a:p>
          <a:p>
            <a:r>
              <a:rPr lang="en-US" altLang="en-US" sz="3200" dirty="0" smtClean="0"/>
              <a:t>Company objectives and resources</a:t>
            </a:r>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3299061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151914"/>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45059" name="Rectangle 3"/>
          <p:cNvSpPr>
            <a:spLocks noGrp="1" noChangeArrowheads="1"/>
          </p:cNvSpPr>
          <p:nvPr>
            <p:ph type="body" sz="quarter" idx="13"/>
          </p:nvPr>
        </p:nvSpPr>
        <p:spPr>
          <a:xfrm>
            <a:off x="914400" y="1048332"/>
            <a:ext cx="7162800" cy="499996"/>
          </a:xfrm>
        </p:spPr>
        <p:txBody>
          <a:bodyPr anchor="b">
            <a:noAutofit/>
          </a:bodyPr>
          <a:lstStyle/>
          <a:p>
            <a:r>
              <a:rPr lang="en-US" altLang="en-US" sz="3200" dirty="0" smtClean="0">
                <a:solidFill>
                  <a:schemeClr val="accent2"/>
                </a:solidFill>
              </a:rPr>
              <a:t>Selecting Target Market Segments</a:t>
            </a:r>
            <a:endParaRPr lang="en-US" altLang="en-US" dirty="0" smtClean="0"/>
          </a:p>
        </p:txBody>
      </p:sp>
      <p:sp>
        <p:nvSpPr>
          <p:cNvPr id="45058" name="Content Placeholder 3"/>
          <p:cNvSpPr>
            <a:spLocks noGrp="1"/>
          </p:cNvSpPr>
          <p:nvPr>
            <p:ph idx="1"/>
          </p:nvPr>
        </p:nvSpPr>
        <p:spPr>
          <a:xfrm>
            <a:off x="914400" y="2326666"/>
            <a:ext cx="7886700" cy="1719241"/>
          </a:xfrm>
        </p:spPr>
        <p:txBody>
          <a:bodyPr/>
          <a:lstStyle/>
          <a:p>
            <a:pPr>
              <a:buFontTx/>
              <a:buNone/>
            </a:pPr>
            <a:r>
              <a:rPr lang="en-US" altLang="en-US" sz="3200" dirty="0" smtClean="0"/>
              <a:t>A</a:t>
            </a:r>
            <a:r>
              <a:rPr lang="en-US" altLang="en-US" sz="3200" b="1" dirty="0" smtClean="0"/>
              <a:t> target market </a:t>
            </a:r>
            <a:r>
              <a:rPr lang="en-US" altLang="en-US" sz="3200" dirty="0" smtClean="0"/>
              <a:t>is a set of buyers who share common needs or characteristics that the company decides to serve.</a:t>
            </a:r>
          </a:p>
          <a:p>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1767810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151914"/>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45059" name="Rectangle 3"/>
          <p:cNvSpPr>
            <a:spLocks noGrp="1" noChangeArrowheads="1"/>
          </p:cNvSpPr>
          <p:nvPr>
            <p:ph type="body" sz="quarter" idx="13"/>
          </p:nvPr>
        </p:nvSpPr>
        <p:spPr>
          <a:xfrm>
            <a:off x="914400" y="1048332"/>
            <a:ext cx="7162800" cy="499996"/>
          </a:xfrm>
        </p:spPr>
        <p:txBody>
          <a:bodyPr anchor="b">
            <a:noAutofit/>
          </a:bodyPr>
          <a:lstStyle/>
          <a:p>
            <a:r>
              <a:rPr lang="en-US" altLang="en-US" sz="3200" dirty="0" smtClean="0">
                <a:solidFill>
                  <a:schemeClr val="accent2"/>
                </a:solidFill>
              </a:rPr>
              <a:t>Selecting Target Market Segments</a:t>
            </a:r>
            <a:endParaRPr lang="en-US" altLang="en-US" dirty="0" smtClean="0"/>
          </a:p>
        </p:txBody>
      </p:sp>
      <p:sp>
        <p:nvSpPr>
          <p:cNvPr id="45058" name="Content Placeholder 3"/>
          <p:cNvSpPr>
            <a:spLocks noGrp="1"/>
          </p:cNvSpPr>
          <p:nvPr>
            <p:ph idx="1"/>
          </p:nvPr>
        </p:nvSpPr>
        <p:spPr>
          <a:xfrm>
            <a:off x="295275" y="2655715"/>
            <a:ext cx="7886700" cy="580780"/>
          </a:xfrm>
        </p:spPr>
        <p:txBody>
          <a:bodyPr>
            <a:noAutofit/>
          </a:bodyPr>
          <a:lstStyle/>
          <a:p>
            <a:pPr marL="0" indent="0">
              <a:buNone/>
            </a:pPr>
            <a:r>
              <a:rPr lang="en-US" sz="1400" b="1" dirty="0"/>
              <a:t>FIGURE | </a:t>
            </a:r>
            <a:r>
              <a:rPr lang="en-US" sz="1400" b="1" dirty="0" smtClean="0"/>
              <a:t>7.2</a:t>
            </a:r>
          </a:p>
          <a:p>
            <a:pPr marL="0" indent="0">
              <a:buNone/>
            </a:pPr>
            <a:r>
              <a:rPr lang="en-US" sz="1400" b="1" dirty="0" smtClean="0"/>
              <a:t>Market-Targeting </a:t>
            </a:r>
            <a:r>
              <a:rPr lang="en-US" sz="1400" b="1" dirty="0"/>
              <a:t>Strategies</a:t>
            </a:r>
            <a:endParaRPr lang="en-US" altLang="en-US" sz="14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3429000"/>
            <a:ext cx="8401050" cy="1619250"/>
          </a:xfrm>
          <a:prstGeom prst="rect">
            <a:avLst/>
          </a:prstGeom>
        </p:spPr>
      </p:pic>
      <p:sp>
        <p:nvSpPr>
          <p:cNvPr id="7"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8774622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202018"/>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7"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47106" name="Content Placeholder 4"/>
          <p:cNvSpPr>
            <a:spLocks noGrp="1"/>
          </p:cNvSpPr>
          <p:nvPr>
            <p:ph idx="1"/>
          </p:nvPr>
        </p:nvSpPr>
        <p:spPr>
          <a:xfrm>
            <a:off x="914400" y="2628900"/>
            <a:ext cx="7302674" cy="3086100"/>
          </a:xfrm>
        </p:spPr>
        <p:txBody>
          <a:bodyPr/>
          <a:lstStyle/>
          <a:p>
            <a:pPr>
              <a:buFontTx/>
              <a:buNone/>
            </a:pPr>
            <a:r>
              <a:rPr lang="en-US" altLang="en-US" sz="3200" b="1" dirty="0" smtClean="0"/>
              <a:t>Undifferentiated</a:t>
            </a:r>
            <a:r>
              <a:rPr lang="en-US" altLang="en-US" sz="3200" dirty="0" smtClean="0"/>
              <a:t> </a:t>
            </a:r>
            <a:r>
              <a:rPr lang="en-US" altLang="en-US" sz="3200" b="1" dirty="0" smtClean="0"/>
              <a:t>marketing</a:t>
            </a:r>
            <a:r>
              <a:rPr lang="en-US" altLang="en-US" sz="3200" dirty="0" smtClean="0"/>
              <a:t> targets the whole market with one offer.</a:t>
            </a:r>
          </a:p>
          <a:p>
            <a:pPr lvl="1">
              <a:buFont typeface="Arial" panose="020B0604020202020204" pitchFamily="34" charset="0"/>
              <a:buChar char="•"/>
            </a:pPr>
            <a:r>
              <a:rPr lang="en-US" altLang="en-US" sz="3200" dirty="0"/>
              <a:t>Mass marketing</a:t>
            </a:r>
          </a:p>
          <a:p>
            <a:pPr lvl="1">
              <a:buFont typeface="Arial" panose="020B0604020202020204" pitchFamily="34" charset="0"/>
              <a:buChar char="•"/>
            </a:pPr>
            <a:r>
              <a:rPr lang="en-US" altLang="en-US" sz="3200" dirty="0"/>
              <a:t>Focuses on common needs rather than what’s different</a:t>
            </a:r>
          </a:p>
          <a:p>
            <a:endParaRPr lang="en-US" altLang="en-US" dirty="0" smtClean="0"/>
          </a:p>
        </p:txBody>
      </p:sp>
      <p:sp>
        <p:nvSpPr>
          <p:cNvPr id="8"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530464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151914"/>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7"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49154" name="Content Placeholder 3"/>
          <p:cNvSpPr>
            <a:spLocks noGrp="1"/>
          </p:cNvSpPr>
          <p:nvPr>
            <p:ph idx="1"/>
          </p:nvPr>
        </p:nvSpPr>
        <p:spPr>
          <a:xfrm>
            <a:off x="914400" y="2514600"/>
            <a:ext cx="7327726" cy="3086100"/>
          </a:xfrm>
        </p:spPr>
        <p:txBody>
          <a:bodyPr>
            <a:normAutofit lnSpcReduction="10000"/>
          </a:bodyPr>
          <a:lstStyle/>
          <a:p>
            <a:pPr>
              <a:buFontTx/>
              <a:buNone/>
            </a:pPr>
            <a:r>
              <a:rPr lang="en-US" altLang="en-US" sz="3200" b="1" dirty="0" smtClean="0"/>
              <a:t>Differentiated marketing </a:t>
            </a:r>
            <a:r>
              <a:rPr lang="en-US" altLang="en-US" sz="3200" dirty="0" smtClean="0"/>
              <a:t>targets several different market segments and designs separate offers for each.</a:t>
            </a:r>
          </a:p>
          <a:p>
            <a:r>
              <a:rPr lang="en-US" altLang="en-US" sz="3200" dirty="0" smtClean="0"/>
              <a:t>Goal is to achieve higher sales and stronger position</a:t>
            </a:r>
          </a:p>
          <a:p>
            <a:r>
              <a:rPr lang="en-US" altLang="en-US" sz="3200" dirty="0" smtClean="0"/>
              <a:t>More expensive than undifferentiated marketing</a:t>
            </a:r>
          </a:p>
          <a:p>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7-29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023063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32961"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Objectives</a:t>
            </a:r>
          </a:p>
        </p:txBody>
      </p:sp>
      <p:sp>
        <p:nvSpPr>
          <p:cNvPr id="16385" name="Rectangle 3"/>
          <p:cNvSpPr>
            <a:spLocks noGrp="1" noChangeArrowheads="1"/>
          </p:cNvSpPr>
          <p:nvPr>
            <p:ph idx="1"/>
          </p:nvPr>
        </p:nvSpPr>
        <p:spPr>
          <a:xfrm>
            <a:off x="356087" y="2209800"/>
            <a:ext cx="8537391" cy="4191000"/>
          </a:xfrm>
        </p:spPr>
        <p:txBody>
          <a:bodyPr>
            <a:noAutofit/>
          </a:bodyPr>
          <a:lstStyle/>
          <a:p>
            <a:r>
              <a:rPr lang="en-US" sz="2800" b="1" dirty="0">
                <a:latin typeface="Calibri" panose="020F0502020204030204" pitchFamily="34" charset="0"/>
              </a:rPr>
              <a:t>Objective 1:  </a:t>
            </a:r>
            <a:r>
              <a:rPr lang="en-US" dirty="0"/>
              <a:t>Define the major steps in designing a customer-driven marketing strategy: </a:t>
            </a:r>
            <a:r>
              <a:rPr lang="en-US" dirty="0" smtClean="0"/>
              <a:t>market  segmentation</a:t>
            </a:r>
            <a:r>
              <a:rPr lang="en-US" dirty="0"/>
              <a:t>, targeting, differentiation, and positioning.</a:t>
            </a:r>
            <a:endParaRPr lang="en-US" sz="2800" b="1" dirty="0">
              <a:solidFill>
                <a:srgbClr val="00B0F0"/>
              </a:solidFill>
              <a:latin typeface="Calibri" panose="020F0502020204030204" pitchFamily="34" charset="0"/>
            </a:endParaRPr>
          </a:p>
          <a:p>
            <a:r>
              <a:rPr lang="en-US" sz="2800" b="1" dirty="0">
                <a:latin typeface="Calibri" panose="020F0502020204030204" pitchFamily="34" charset="0"/>
              </a:rPr>
              <a:t>Objective 2:  </a:t>
            </a:r>
            <a:r>
              <a:rPr lang="en-US" dirty="0"/>
              <a:t>List and discuss the major bases for segmenting consumer and business markets.</a:t>
            </a:r>
            <a:endParaRPr lang="en-US" sz="2800" b="1" dirty="0" smtClean="0">
              <a:latin typeface="Calibri" panose="020F0502020204030204" pitchFamily="34" charset="0"/>
            </a:endParaRPr>
          </a:p>
          <a:p>
            <a:pPr marL="0" indent="0">
              <a:buNone/>
            </a:pPr>
            <a:endParaRPr lang="en-US" sz="2800" b="1" dirty="0">
              <a:solidFill>
                <a:srgbClr val="00B0F0"/>
              </a:solidFill>
            </a:endParaRPr>
          </a:p>
          <a:p>
            <a:endParaRPr lang="en-US" sz="2800" b="1" dirty="0" smtClean="0">
              <a:latin typeface="Calibri" panose="020F0502020204030204" pitchFamily="34" charset="0"/>
            </a:endParaRPr>
          </a:p>
          <a:p>
            <a:endParaRPr lang="en-US" sz="2800" b="1" dirty="0" smtClean="0">
              <a:latin typeface="Calibri" panose="020F0502020204030204" pitchFamily="34" charset="0"/>
            </a:endParaRPr>
          </a:p>
          <a:p>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25070098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17697" y="202018"/>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8"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49154" name="Content Placeholder 4"/>
          <p:cNvSpPr>
            <a:spLocks noGrp="1"/>
          </p:cNvSpPr>
          <p:nvPr>
            <p:ph idx="1"/>
          </p:nvPr>
        </p:nvSpPr>
        <p:spPr>
          <a:xfrm>
            <a:off x="469525" y="2343150"/>
            <a:ext cx="4134372" cy="3817018"/>
          </a:xfrm>
        </p:spPr>
        <p:txBody>
          <a:bodyPr>
            <a:noAutofit/>
          </a:bodyPr>
          <a:lstStyle/>
          <a:p>
            <a:pPr marL="0" indent="0">
              <a:buNone/>
              <a:defRPr/>
            </a:pPr>
            <a:r>
              <a:rPr lang="en-US" b="1" dirty="0" smtClean="0"/>
              <a:t>Concentrated marketing       </a:t>
            </a:r>
          </a:p>
          <a:p>
            <a:pPr marL="0" indent="0">
              <a:buNone/>
              <a:defRPr/>
            </a:pPr>
            <a:r>
              <a:rPr lang="en-US" b="1" dirty="0" smtClean="0"/>
              <a:t>   </a:t>
            </a:r>
            <a:r>
              <a:rPr lang="en-US" dirty="0" smtClean="0"/>
              <a:t>targets a large of a   </a:t>
            </a:r>
          </a:p>
          <a:p>
            <a:pPr marL="0" indent="0">
              <a:buNone/>
              <a:defRPr/>
            </a:pPr>
            <a:r>
              <a:rPr lang="en-US" dirty="0"/>
              <a:t> </a:t>
            </a:r>
            <a:r>
              <a:rPr lang="en-US" dirty="0" smtClean="0"/>
              <a:t>  smaller market.</a:t>
            </a:r>
          </a:p>
          <a:p>
            <a:pPr>
              <a:defRPr/>
            </a:pPr>
            <a:r>
              <a:rPr lang="en-US" dirty="0" smtClean="0"/>
              <a:t> Limited company</a:t>
            </a:r>
          </a:p>
          <a:p>
            <a:pPr marL="0" indent="0">
              <a:buNone/>
              <a:defRPr/>
            </a:pPr>
            <a:r>
              <a:rPr lang="en-US" dirty="0"/>
              <a:t> </a:t>
            </a:r>
            <a:r>
              <a:rPr lang="en-US" dirty="0" smtClean="0"/>
              <a:t>      resources</a:t>
            </a:r>
          </a:p>
          <a:p>
            <a:pPr>
              <a:defRPr/>
            </a:pPr>
            <a:r>
              <a:rPr lang="en-US" dirty="0" smtClean="0"/>
              <a:t>Knowledge of the market</a:t>
            </a:r>
          </a:p>
          <a:p>
            <a:pPr>
              <a:defRPr/>
            </a:pPr>
            <a:r>
              <a:rPr lang="en-US" dirty="0" smtClean="0"/>
              <a:t>More effective and efficient</a:t>
            </a:r>
          </a:p>
          <a:p>
            <a:pPr>
              <a:defRPr/>
            </a:pPr>
            <a:endParaRPr lang="en-US" dirty="0"/>
          </a:p>
        </p:txBody>
      </p:sp>
      <p:pic>
        <p:nvPicPr>
          <p:cNvPr id="5" name="Picture 4" descr="Modcloth ad" title="Modcloth 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873" y="2478506"/>
            <a:ext cx="3849697" cy="3055815"/>
          </a:xfrm>
          <a:prstGeom prst="rect">
            <a:avLst/>
          </a:prstGeom>
        </p:spPr>
      </p:pic>
      <p:sp>
        <p:nvSpPr>
          <p:cNvPr id="9"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1495357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202018"/>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7"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53250" name="Content Placeholder 3"/>
          <p:cNvSpPr>
            <a:spLocks noGrp="1"/>
          </p:cNvSpPr>
          <p:nvPr>
            <p:ph idx="1"/>
          </p:nvPr>
        </p:nvSpPr>
        <p:spPr>
          <a:xfrm>
            <a:off x="914400" y="2457450"/>
            <a:ext cx="7302674" cy="3086100"/>
          </a:xfrm>
        </p:spPr>
        <p:txBody>
          <a:bodyPr/>
          <a:lstStyle/>
          <a:p>
            <a:pPr>
              <a:buFontTx/>
              <a:buNone/>
            </a:pPr>
            <a:r>
              <a:rPr lang="en-US" altLang="en-US" sz="3200" b="1" dirty="0" smtClean="0"/>
              <a:t>Micromarketing</a:t>
            </a:r>
            <a:r>
              <a:rPr lang="en-US" altLang="en-US" sz="3200" dirty="0" smtClean="0"/>
              <a:t> is the practice of tailoring products and marketing programs to suit the tastes of specific individuals and locations.</a:t>
            </a:r>
          </a:p>
          <a:p>
            <a:pPr lvl="1"/>
            <a:r>
              <a:rPr lang="en-US" altLang="en-US" sz="3200" dirty="0" smtClean="0"/>
              <a:t>Local marketing</a:t>
            </a:r>
          </a:p>
          <a:p>
            <a:pPr lvl="1"/>
            <a:r>
              <a:rPr lang="en-US" altLang="en-US" sz="3200" dirty="0" smtClean="0"/>
              <a:t>Individual marketing</a:t>
            </a:r>
          </a:p>
          <a:p>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45581974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202018"/>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7"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55298" name="Content Placeholder 3"/>
          <p:cNvSpPr>
            <a:spLocks noGrp="1"/>
          </p:cNvSpPr>
          <p:nvPr>
            <p:ph idx="1"/>
          </p:nvPr>
        </p:nvSpPr>
        <p:spPr>
          <a:xfrm>
            <a:off x="1657349" y="2190750"/>
            <a:ext cx="5829300" cy="3086100"/>
          </a:xfrm>
        </p:spPr>
        <p:txBody>
          <a:bodyPr>
            <a:normAutofit lnSpcReduction="10000"/>
          </a:bodyPr>
          <a:lstStyle/>
          <a:p>
            <a:pPr>
              <a:buFontTx/>
              <a:buNone/>
            </a:pPr>
            <a:r>
              <a:rPr lang="en-US" altLang="en-US" sz="3200" b="1" dirty="0" smtClean="0"/>
              <a:t>Local marketing </a:t>
            </a:r>
            <a:r>
              <a:rPr lang="en-US" altLang="en-US" sz="3200" dirty="0" smtClean="0"/>
              <a:t>involves tailoring brands and promotion to the needs and wants of local customer segments.</a:t>
            </a:r>
          </a:p>
          <a:p>
            <a:pPr lvl="1"/>
            <a:r>
              <a:rPr lang="en-US" altLang="en-US" sz="3200" dirty="0" smtClean="0"/>
              <a:t>Cities</a:t>
            </a:r>
          </a:p>
          <a:p>
            <a:pPr lvl="1"/>
            <a:r>
              <a:rPr lang="en-US" altLang="en-US" sz="3200" dirty="0" smtClean="0"/>
              <a:t>Neighborhoods</a:t>
            </a:r>
          </a:p>
          <a:p>
            <a:pPr lvl="1"/>
            <a:r>
              <a:rPr lang="en-US" altLang="en-US" sz="3200" dirty="0" smtClean="0"/>
              <a:t>Stores</a:t>
            </a:r>
          </a:p>
          <a:p>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6973614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17697" y="151914"/>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mtClean="0"/>
              <a:t/>
            </a:r>
            <a:br>
              <a:rPr lang="en-US" altLang="en-US" smtClean="0"/>
            </a:br>
            <a:r>
              <a:rPr lang="en-US" altLang="en-US" sz="3600" smtClean="0">
                <a:solidFill>
                  <a:srgbClr val="0070C0"/>
                </a:solidFill>
                <a:latin typeface="+mn-lt"/>
              </a:rPr>
              <a:t>Market</a:t>
            </a:r>
            <a:r>
              <a:rPr lang="en-US" altLang="en-US" sz="3600" smtClean="0">
                <a:solidFill>
                  <a:srgbClr val="0070C0"/>
                </a:solidFill>
              </a:rPr>
              <a:t> </a:t>
            </a:r>
            <a:r>
              <a:rPr lang="en-US" altLang="en-US" sz="3600" smtClean="0">
                <a:solidFill>
                  <a:srgbClr val="0070C0"/>
                </a:solidFill>
                <a:latin typeface="+mn-lt"/>
              </a:rPr>
              <a:t>Targeting</a:t>
            </a:r>
            <a:endParaRPr lang="en-US" altLang="en-US" sz="3600" dirty="0" smtClean="0">
              <a:solidFill>
                <a:srgbClr val="0070C0"/>
              </a:solidFill>
              <a:latin typeface="+mn-lt"/>
            </a:endParaRPr>
          </a:p>
        </p:txBody>
      </p:sp>
      <p:sp>
        <p:nvSpPr>
          <p:cNvPr id="8"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smtClean="0">
                <a:solidFill>
                  <a:schemeClr val="accent2"/>
                </a:solidFill>
              </a:rPr>
              <a:t>Selecting Target Market Segments</a:t>
            </a:r>
            <a:endParaRPr lang="en-US" altLang="en-US" dirty="0" smtClean="0"/>
          </a:p>
        </p:txBody>
      </p:sp>
      <p:sp>
        <p:nvSpPr>
          <p:cNvPr id="57346" name="Content Placeholder 5"/>
          <p:cNvSpPr>
            <a:spLocks noGrp="1"/>
          </p:cNvSpPr>
          <p:nvPr>
            <p:ph idx="1"/>
          </p:nvPr>
        </p:nvSpPr>
        <p:spPr>
          <a:xfrm>
            <a:off x="232588" y="2476234"/>
            <a:ext cx="3467542" cy="3143250"/>
          </a:xfrm>
        </p:spPr>
        <p:txBody>
          <a:bodyPr>
            <a:normAutofit fontScale="92500" lnSpcReduction="20000"/>
          </a:bodyPr>
          <a:lstStyle/>
          <a:p>
            <a:pPr>
              <a:buFontTx/>
              <a:buNone/>
            </a:pPr>
            <a:r>
              <a:rPr lang="en-US" altLang="en-US" sz="2600" b="1" dirty="0" smtClean="0"/>
              <a:t>Individual marketing </a:t>
            </a:r>
            <a:r>
              <a:rPr lang="en-US" altLang="en-US" sz="2600" dirty="0" smtClean="0"/>
              <a:t>involves tailoring products and marketing programs to the needs and preferences of individual customers.</a:t>
            </a:r>
          </a:p>
          <a:p>
            <a:r>
              <a:rPr lang="en-US" altLang="en-US" sz="2600" dirty="0" smtClean="0"/>
              <a:t>Also known as:</a:t>
            </a:r>
          </a:p>
          <a:p>
            <a:pPr lvl="1"/>
            <a:r>
              <a:rPr lang="en-US" altLang="en-US" sz="2600" dirty="0"/>
              <a:t>One-to-one marketing</a:t>
            </a:r>
          </a:p>
          <a:p>
            <a:pPr lvl="1"/>
            <a:r>
              <a:rPr lang="en-US" altLang="en-US" sz="2600" dirty="0"/>
              <a:t>Mass customization</a:t>
            </a:r>
          </a:p>
          <a:p>
            <a:endParaRPr lang="en-US" altLang="en-US" dirty="0"/>
          </a:p>
        </p:txBody>
      </p:sp>
      <p:pic>
        <p:nvPicPr>
          <p:cNvPr id="2" name="Picture 1" descr="Puma ad" title="Puma 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0557" y="2476234"/>
            <a:ext cx="4598581" cy="2819931"/>
          </a:xfrm>
          <a:prstGeom prst="rect">
            <a:avLst/>
          </a:prstGeom>
        </p:spPr>
      </p:pic>
      <p:sp>
        <p:nvSpPr>
          <p:cNvPr id="10"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2173239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7697" y="151914"/>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dirty="0" smtClean="0"/>
              <a:t/>
            </a:r>
            <a:br>
              <a:rPr lang="en-US" altLang="en-US" dirty="0" smtClean="0"/>
            </a:br>
            <a:r>
              <a:rPr lang="en-US" altLang="en-US" sz="3600" dirty="0" smtClean="0">
                <a:solidFill>
                  <a:srgbClr val="0070C0"/>
                </a:solidFill>
                <a:latin typeface="+mn-lt"/>
              </a:rPr>
              <a:t>Market</a:t>
            </a:r>
            <a:r>
              <a:rPr lang="en-US" altLang="en-US" sz="3600" dirty="0" smtClean="0">
                <a:solidFill>
                  <a:srgbClr val="0070C0"/>
                </a:solidFill>
              </a:rPr>
              <a:t> </a:t>
            </a:r>
            <a:r>
              <a:rPr lang="en-US" altLang="en-US" sz="3600" dirty="0" smtClean="0">
                <a:solidFill>
                  <a:srgbClr val="0070C0"/>
                </a:solidFill>
                <a:latin typeface="+mn-lt"/>
              </a:rPr>
              <a:t>Targeting</a:t>
            </a:r>
          </a:p>
        </p:txBody>
      </p:sp>
      <p:sp>
        <p:nvSpPr>
          <p:cNvPr id="7"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59394" name="Content Placeholder 3"/>
          <p:cNvSpPr>
            <a:spLocks noGrp="1"/>
          </p:cNvSpPr>
          <p:nvPr>
            <p:ph idx="1"/>
          </p:nvPr>
        </p:nvSpPr>
        <p:spPr>
          <a:xfrm>
            <a:off x="464024" y="2163828"/>
            <a:ext cx="8256895" cy="3418106"/>
          </a:xfrm>
        </p:spPr>
        <p:txBody>
          <a:bodyPr>
            <a:normAutofit/>
          </a:bodyPr>
          <a:lstStyle/>
          <a:p>
            <a:pPr>
              <a:buNone/>
            </a:pPr>
            <a:r>
              <a:rPr lang="en-US" altLang="en-US" dirty="0"/>
              <a:t>Choosing a t</a:t>
            </a:r>
            <a:r>
              <a:rPr lang="en-US" altLang="en-US" dirty="0" smtClean="0"/>
              <a:t>argeting </a:t>
            </a:r>
            <a:r>
              <a:rPr lang="en-US" altLang="en-US" dirty="0"/>
              <a:t>s</a:t>
            </a:r>
            <a:r>
              <a:rPr lang="en-US" altLang="en-US" dirty="0" smtClean="0"/>
              <a:t>trategy depends on</a:t>
            </a:r>
          </a:p>
          <a:p>
            <a:pPr lvl="1"/>
            <a:r>
              <a:rPr lang="en-US" altLang="en-US" sz="2800" dirty="0" smtClean="0"/>
              <a:t>Company resources</a:t>
            </a:r>
          </a:p>
          <a:p>
            <a:pPr lvl="1"/>
            <a:r>
              <a:rPr lang="en-US" altLang="en-US" sz="2800" dirty="0" smtClean="0"/>
              <a:t>Product variability</a:t>
            </a:r>
          </a:p>
          <a:p>
            <a:pPr lvl="1"/>
            <a:r>
              <a:rPr lang="en-US" altLang="en-US" sz="2800" dirty="0" smtClean="0"/>
              <a:t>Product life-cycle stage</a:t>
            </a:r>
          </a:p>
          <a:p>
            <a:pPr lvl="1"/>
            <a:r>
              <a:rPr lang="en-US" altLang="en-US" sz="2800" dirty="0" smtClean="0"/>
              <a:t>Market variability</a:t>
            </a:r>
          </a:p>
          <a:p>
            <a:pPr lvl="1"/>
            <a:r>
              <a:rPr lang="en-US" altLang="en-US" sz="2800" dirty="0" smtClean="0"/>
              <a:t>Competitor’s marketing strategies</a:t>
            </a:r>
          </a:p>
          <a:p>
            <a:endParaRPr lang="en-US" altLang="en-US" dirty="0" smtClean="0"/>
          </a:p>
          <a:p>
            <a:pPr marL="0" indent="0">
              <a:buNone/>
            </a:pPr>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1754284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717697" y="151914"/>
            <a:ext cx="7772400" cy="520995"/>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dirty="0" smtClean="0"/>
              <a:t/>
            </a:r>
            <a:br>
              <a:rPr lang="en-US" altLang="en-US" dirty="0" smtClean="0"/>
            </a:br>
            <a:r>
              <a:rPr lang="en-US" altLang="en-US" sz="3600" dirty="0" smtClean="0">
                <a:solidFill>
                  <a:srgbClr val="0070C0"/>
                </a:solidFill>
                <a:latin typeface="+mn-lt"/>
              </a:rPr>
              <a:t>Market</a:t>
            </a:r>
            <a:r>
              <a:rPr lang="en-US" altLang="en-US" sz="3600" dirty="0" smtClean="0">
                <a:solidFill>
                  <a:srgbClr val="0070C0"/>
                </a:solidFill>
              </a:rPr>
              <a:t> </a:t>
            </a:r>
            <a:r>
              <a:rPr lang="en-US" altLang="en-US" sz="3600" dirty="0" smtClean="0">
                <a:solidFill>
                  <a:srgbClr val="0070C0"/>
                </a:solidFill>
                <a:latin typeface="+mn-lt"/>
              </a:rPr>
              <a:t>Targeting</a:t>
            </a:r>
          </a:p>
        </p:txBody>
      </p:sp>
      <p:sp>
        <p:nvSpPr>
          <p:cNvPr id="8" name="Rectangle 3"/>
          <p:cNvSpPr txBox="1">
            <a:spLocks noChangeArrowheads="1"/>
          </p:cNvSpPr>
          <p:nvPr/>
        </p:nvSpPr>
        <p:spPr>
          <a:xfrm>
            <a:off x="914400" y="1048332"/>
            <a:ext cx="7162800" cy="49999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smtClean="0">
                <a:solidFill>
                  <a:schemeClr val="accent2"/>
                </a:solidFill>
              </a:rPr>
              <a:t>Selecting Target Market Segments</a:t>
            </a:r>
            <a:endParaRPr lang="en-US" altLang="en-US" dirty="0" smtClean="0"/>
          </a:p>
        </p:txBody>
      </p:sp>
      <p:sp>
        <p:nvSpPr>
          <p:cNvPr id="61443" name="Rectangle 3"/>
          <p:cNvSpPr>
            <a:spLocks noGrp="1" noChangeArrowheads="1"/>
          </p:cNvSpPr>
          <p:nvPr>
            <p:ph type="body" sz="quarter" idx="13"/>
          </p:nvPr>
        </p:nvSpPr>
        <p:spPr>
          <a:xfrm>
            <a:off x="914401" y="1923751"/>
            <a:ext cx="7328646" cy="533699"/>
          </a:xfrm>
        </p:spPr>
        <p:txBody>
          <a:bodyPr anchor="b">
            <a:noAutofit/>
          </a:bodyPr>
          <a:lstStyle/>
          <a:p>
            <a:r>
              <a:rPr lang="en-US" altLang="en-US" sz="2800" dirty="0" smtClean="0">
                <a:solidFill>
                  <a:schemeClr val="tx1"/>
                </a:solidFill>
              </a:rPr>
              <a:t>Socially Responsible Target Marketing</a:t>
            </a:r>
          </a:p>
        </p:txBody>
      </p:sp>
      <p:sp>
        <p:nvSpPr>
          <p:cNvPr id="61442" name="Content Placeholder 4"/>
          <p:cNvSpPr>
            <a:spLocks noGrp="1"/>
          </p:cNvSpPr>
          <p:nvPr>
            <p:ph idx="1"/>
          </p:nvPr>
        </p:nvSpPr>
        <p:spPr>
          <a:xfrm>
            <a:off x="717697" y="2799170"/>
            <a:ext cx="3829050" cy="3086100"/>
          </a:xfrm>
        </p:spPr>
        <p:txBody>
          <a:bodyPr>
            <a:noAutofit/>
          </a:bodyPr>
          <a:lstStyle/>
          <a:p>
            <a:r>
              <a:rPr lang="en-US" altLang="en-US" dirty="0" smtClean="0"/>
              <a:t>Benefits customers with specific needs</a:t>
            </a:r>
          </a:p>
          <a:p>
            <a:pPr marL="0" indent="0">
              <a:buNone/>
            </a:pPr>
            <a:endParaRPr lang="en-US" altLang="en-US" dirty="0" smtClean="0"/>
          </a:p>
          <a:p>
            <a:r>
              <a:rPr lang="en-US" altLang="en-US" dirty="0" smtClean="0"/>
              <a:t>Concern for vulnerable segments</a:t>
            </a:r>
          </a:p>
          <a:p>
            <a:pPr marL="0" indent="0">
              <a:buNone/>
            </a:pPr>
            <a:endParaRPr lang="en-US" altLang="en-US" dirty="0" smtClean="0"/>
          </a:p>
        </p:txBody>
      </p:sp>
      <p:sp>
        <p:nvSpPr>
          <p:cNvPr id="7"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7-35</a:t>
            </a:r>
            <a:endParaRPr lang="en-US" sz="1200" dirty="0">
              <a:solidFill>
                <a:prstClr val="black"/>
              </a:solidFill>
              <a:latin typeface="Calibri" panose="020F0502020204030204"/>
              <a:ea typeface="+mn-ea"/>
            </a:endParaRPr>
          </a:p>
        </p:txBody>
      </p:sp>
      <p:pic>
        <p:nvPicPr>
          <p:cNvPr id="3" name="Picture 2"/>
          <p:cNvPicPr>
            <a:picLocks noChangeAspect="1"/>
          </p:cNvPicPr>
          <p:nvPr/>
        </p:nvPicPr>
        <p:blipFill>
          <a:blip r:embed="rId3"/>
          <a:stretch>
            <a:fillRect/>
          </a:stretch>
        </p:blipFill>
        <p:spPr>
          <a:xfrm>
            <a:off x="4649195" y="2775307"/>
            <a:ext cx="3956852" cy="2975860"/>
          </a:xfrm>
          <a:prstGeom prst="rect">
            <a:avLst/>
          </a:prstGeom>
        </p:spPr>
      </p:pic>
    </p:spTree>
    <p:extLst>
      <p:ext uri="{BB962C8B-B14F-4D97-AF65-F5344CB8AC3E}">
        <p14:creationId xmlns:p14="http://schemas.microsoft.com/office/powerpoint/2010/main" val="2426777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3</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sz="2800" b="1" dirty="0" smtClean="0">
                <a:latin typeface="Calibri" panose="020F0502020204030204" pitchFamily="34" charset="0"/>
              </a:rPr>
              <a:t> </a:t>
            </a:r>
            <a:r>
              <a:rPr lang="en-US" dirty="0"/>
              <a:t>Explain how companies identify attractive market segments and choose a </a:t>
            </a:r>
            <a:r>
              <a:rPr lang="en-US" dirty="0" smtClean="0"/>
              <a:t>market-targeting strategy.</a:t>
            </a:r>
          </a:p>
          <a:p>
            <a:pPr marL="0" indent="0">
              <a:buNone/>
            </a:pPr>
            <a:r>
              <a:rPr lang="en-US" altLang="en-US" dirty="0" smtClean="0">
                <a:solidFill>
                  <a:srgbClr val="0070C0"/>
                </a:solidFill>
              </a:rPr>
              <a:t>	Market Targeting</a:t>
            </a:r>
          </a:p>
          <a:p>
            <a:pPr marL="0" indent="0">
              <a:buNone/>
            </a:pPr>
            <a:r>
              <a:rPr lang="en-US" altLang="en-US" dirty="0" smtClean="0">
                <a:solidFill>
                  <a:schemeClr val="accent2"/>
                </a:solidFill>
              </a:rPr>
              <a:t>	      Evaluating </a:t>
            </a:r>
            <a:r>
              <a:rPr lang="en-US" altLang="en-US" dirty="0">
                <a:solidFill>
                  <a:schemeClr val="accent2"/>
                </a:solidFill>
              </a:rPr>
              <a:t>Market Segments</a:t>
            </a:r>
            <a:endParaRPr lang="en-US" altLang="en-US" dirty="0"/>
          </a:p>
          <a:p>
            <a:pPr marL="0" indent="0">
              <a:buNone/>
            </a:pPr>
            <a:r>
              <a:rPr lang="en-US" altLang="en-US" dirty="0" smtClean="0">
                <a:solidFill>
                  <a:schemeClr val="accent2"/>
                </a:solidFill>
              </a:rPr>
              <a:t>	      Selecting </a:t>
            </a:r>
            <a:r>
              <a:rPr lang="en-US" altLang="en-US" dirty="0">
                <a:solidFill>
                  <a:schemeClr val="accent2"/>
                </a:solidFill>
              </a:rPr>
              <a:t>Target Market Segments</a:t>
            </a:r>
            <a:endParaRPr lang="en-US" altLang="en-US" dirty="0"/>
          </a:p>
          <a:p>
            <a:pPr marL="0" indent="0">
              <a:buNone/>
            </a:pP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6810271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4</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Discuss </a:t>
            </a:r>
            <a:r>
              <a:rPr lang="en-US" dirty="0"/>
              <a:t>how companies differentiate and position their products for maximum </a:t>
            </a:r>
            <a:r>
              <a:rPr lang="en-US" dirty="0" smtClean="0"/>
              <a:t>competitive advantage</a:t>
            </a:r>
            <a:r>
              <a:rPr lang="en-US" dirty="0"/>
              <a:t>.</a:t>
            </a:r>
            <a:endParaRPr lang="en-US" sz="2800" b="1" dirty="0" smtClean="0">
              <a:latin typeface="Calibri" panose="020F0502020204030204" pitchFamily="34" charset="0"/>
            </a:endParaRPr>
          </a:p>
          <a:p>
            <a:endParaRPr lang="en-US" sz="2800" b="1" dirty="0" smtClean="0">
              <a:latin typeface="Calibri" panose="020F0502020204030204" pitchFamily="34" charset="0"/>
            </a:endParaRPr>
          </a:p>
          <a:p>
            <a:pPr marL="0" indent="0">
              <a:buNone/>
            </a:pPr>
            <a:r>
              <a:rPr lang="en-US" dirty="0" smtClean="0">
                <a:solidFill>
                  <a:srgbClr val="0070C0"/>
                </a:solidFill>
              </a:rPr>
              <a:t>	Differentiation </a:t>
            </a:r>
            <a:r>
              <a:rPr lang="en-US" dirty="0">
                <a:solidFill>
                  <a:srgbClr val="0070C0"/>
                </a:solidFill>
              </a:rPr>
              <a:t>and Positioning</a:t>
            </a: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74236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824024" y="170121"/>
            <a:ext cx="7772400" cy="510362"/>
          </a:xfrm>
        </p:spPr>
        <p:txBody>
          <a:bodyPr anchor="b">
            <a:normAutofit/>
          </a:bodyPr>
          <a:lstStyle/>
          <a:p>
            <a:pPr algn="ctr"/>
            <a:r>
              <a:rPr lang="en-US" altLang="en-US" sz="3600" dirty="0">
                <a:solidFill>
                  <a:srgbClr val="0070C0"/>
                </a:solidFill>
                <a:latin typeface="+mn-lt"/>
              </a:rPr>
              <a:t>Differentiation and Positioning</a:t>
            </a:r>
          </a:p>
        </p:txBody>
      </p:sp>
      <p:sp>
        <p:nvSpPr>
          <p:cNvPr id="61442" name="Content Placeholder 4"/>
          <p:cNvSpPr>
            <a:spLocks noGrp="1"/>
          </p:cNvSpPr>
          <p:nvPr>
            <p:ph idx="1"/>
          </p:nvPr>
        </p:nvSpPr>
        <p:spPr>
          <a:xfrm>
            <a:off x="447096" y="2069926"/>
            <a:ext cx="2804416" cy="3102492"/>
          </a:xfrm>
        </p:spPr>
        <p:txBody>
          <a:bodyPr>
            <a:noAutofit/>
          </a:bodyPr>
          <a:lstStyle/>
          <a:p>
            <a:pPr marL="400050" indent="-400050">
              <a:buNone/>
              <a:defRPr/>
            </a:pPr>
            <a:r>
              <a:rPr lang="en-US" b="1" dirty="0"/>
              <a:t>Product position </a:t>
            </a:r>
            <a:r>
              <a:rPr lang="en-US" dirty="0"/>
              <a:t>is the way the product is defined by consumers on </a:t>
            </a:r>
            <a:r>
              <a:rPr lang="en-US" dirty="0" smtClean="0"/>
              <a:t>important attributes.</a:t>
            </a:r>
          </a:p>
          <a:p>
            <a:pPr marL="0" indent="0">
              <a:buNone/>
              <a:defRPr/>
            </a:pPr>
            <a:endParaRPr lang="en-US" dirty="0" smtClean="0"/>
          </a:p>
        </p:txBody>
      </p:sp>
      <p:pic>
        <p:nvPicPr>
          <p:cNvPr id="3" name="Picture 2" descr="Ikea ad" title="Ikea 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6254" y="2069926"/>
            <a:ext cx="5196091" cy="3102492"/>
          </a:xfrm>
          <a:prstGeom prst="rect">
            <a:avLst/>
          </a:prstGeom>
        </p:spPr>
      </p:pic>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2273778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Differentiation and Positioning</a:t>
            </a:r>
            <a:endParaRPr lang="en-US" altLang="en-US" sz="3600" dirty="0">
              <a:solidFill>
                <a:srgbClr val="0070C0"/>
              </a:solidFill>
              <a:latin typeface="+mn-lt"/>
            </a:endParaRPr>
          </a:p>
        </p:txBody>
      </p:sp>
      <p:sp>
        <p:nvSpPr>
          <p:cNvPr id="2" name="TextBox 1"/>
          <p:cNvSpPr txBox="1"/>
          <p:nvPr/>
        </p:nvSpPr>
        <p:spPr>
          <a:xfrm>
            <a:off x="946483" y="899621"/>
            <a:ext cx="7251031" cy="584775"/>
          </a:xfrm>
          <a:prstGeom prst="rect">
            <a:avLst/>
          </a:prstGeom>
          <a:noFill/>
        </p:spPr>
        <p:txBody>
          <a:bodyPr wrap="square" rtlCol="0" anchor="b">
            <a:spAutoFit/>
          </a:bodyPr>
          <a:lstStyle/>
          <a:p>
            <a:pPr algn="ctr"/>
            <a:r>
              <a:rPr lang="en-US" sz="3200" dirty="0">
                <a:solidFill>
                  <a:schemeClr val="accent2"/>
                </a:solidFill>
              </a:rPr>
              <a:t>Positioning Maps</a:t>
            </a:r>
          </a:p>
        </p:txBody>
      </p:sp>
      <p:sp>
        <p:nvSpPr>
          <p:cNvPr id="65538" name="Content Placeholder 4"/>
          <p:cNvSpPr>
            <a:spLocks noGrp="1"/>
          </p:cNvSpPr>
          <p:nvPr>
            <p:ph idx="1"/>
          </p:nvPr>
        </p:nvSpPr>
        <p:spPr>
          <a:xfrm>
            <a:off x="148856" y="2018873"/>
            <a:ext cx="2855601" cy="3086100"/>
          </a:xfrm>
        </p:spPr>
        <p:txBody>
          <a:bodyPr>
            <a:normAutofit fontScale="92500"/>
          </a:bodyPr>
          <a:lstStyle/>
          <a:p>
            <a:pPr marL="89297" indent="-89297">
              <a:buNone/>
            </a:pPr>
            <a:r>
              <a:rPr lang="en-US" altLang="en-US" dirty="0"/>
              <a:t>Positioning maps show consumer perceptions of </a:t>
            </a:r>
            <a:r>
              <a:rPr lang="en-US" altLang="en-US" dirty="0" smtClean="0"/>
              <a:t>marketer’s </a:t>
            </a:r>
            <a:r>
              <a:rPr lang="en-US" altLang="en-US" dirty="0"/>
              <a:t>brands versus competing products on important buying </a:t>
            </a:r>
            <a:r>
              <a:rPr lang="en-US" altLang="en-US" dirty="0" smtClean="0"/>
              <a:t>dimensions.</a:t>
            </a:r>
            <a:endParaRPr lang="en-US" altLang="en-US" dirty="0"/>
          </a:p>
          <a:p>
            <a:pPr marL="89297" indent="-89297"/>
            <a:endParaRPr lang="en-US" alt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643" y="2018873"/>
            <a:ext cx="5426010" cy="3086100"/>
          </a:xfrm>
          <a:prstGeom prst="rect">
            <a:avLst/>
          </a:prstGeom>
        </p:spPr>
      </p:pic>
      <p:sp>
        <p:nvSpPr>
          <p:cNvPr id="8"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7-39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7439260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8156" y="350312"/>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Objectives</a:t>
            </a:r>
          </a:p>
        </p:txBody>
      </p:sp>
      <p:sp>
        <p:nvSpPr>
          <p:cNvPr id="16385" name="Rectangle 3"/>
          <p:cNvSpPr>
            <a:spLocks noGrp="1" noChangeArrowheads="1"/>
          </p:cNvSpPr>
          <p:nvPr>
            <p:ph idx="1"/>
          </p:nvPr>
        </p:nvSpPr>
        <p:spPr>
          <a:xfrm>
            <a:off x="356087" y="2209800"/>
            <a:ext cx="8537391" cy="4191000"/>
          </a:xfrm>
        </p:spPr>
        <p:txBody>
          <a:bodyPr>
            <a:noAutofit/>
          </a:bodyPr>
          <a:lstStyle/>
          <a:p>
            <a:r>
              <a:rPr lang="en-US" sz="2800" b="1" dirty="0">
                <a:latin typeface="Calibri" panose="020F0502020204030204" pitchFamily="34" charset="0"/>
              </a:rPr>
              <a:t>Objective </a:t>
            </a:r>
            <a:r>
              <a:rPr lang="en-US" sz="2800" b="1" dirty="0" smtClean="0">
                <a:latin typeface="Calibri" panose="020F0502020204030204" pitchFamily="34" charset="0"/>
              </a:rPr>
              <a:t>3:  </a:t>
            </a:r>
            <a:r>
              <a:rPr lang="en-US" dirty="0"/>
              <a:t>Explain how companies identify attractive market segments and choose a </a:t>
            </a:r>
            <a:r>
              <a:rPr lang="en-US" dirty="0" smtClean="0"/>
              <a:t>market-targeting strategy.</a:t>
            </a:r>
          </a:p>
          <a:p>
            <a:r>
              <a:rPr lang="en-US" sz="2800" b="1" dirty="0" smtClean="0">
                <a:latin typeface="Calibri" panose="020F0502020204030204" pitchFamily="34" charset="0"/>
              </a:rPr>
              <a:t>Objective 4:  </a:t>
            </a:r>
            <a:r>
              <a:rPr lang="en-US" dirty="0"/>
              <a:t>Discuss how companies differentiate and position their products for maximum </a:t>
            </a:r>
            <a:r>
              <a:rPr lang="en-US" dirty="0" smtClean="0"/>
              <a:t>competitive advantage</a:t>
            </a:r>
            <a:r>
              <a:rPr lang="en-US" dirty="0"/>
              <a:t>.</a:t>
            </a:r>
            <a:endParaRPr lang="en-US" sz="2800" b="1" dirty="0" smtClean="0">
              <a:latin typeface="Calibri" panose="020F0502020204030204" pitchFamily="34" charset="0"/>
            </a:endParaRPr>
          </a:p>
          <a:p>
            <a:endParaRPr lang="en-US" sz="2800" b="1" dirty="0" smtClean="0">
              <a:latin typeface="Calibri" panose="020F0502020204030204" pitchFamily="34" charset="0"/>
            </a:endParaRPr>
          </a:p>
          <a:p>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93349495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Differentiation and Positioning</a:t>
            </a:r>
            <a:endParaRPr lang="en-US" altLang="en-US" sz="3600" dirty="0">
              <a:solidFill>
                <a:srgbClr val="0070C0"/>
              </a:solidFill>
              <a:latin typeface="+mn-lt"/>
            </a:endParaRPr>
          </a:p>
        </p:txBody>
      </p:sp>
      <p:sp>
        <p:nvSpPr>
          <p:cNvPr id="67587" name="Rectangle 3"/>
          <p:cNvSpPr>
            <a:spLocks noGrp="1" noChangeArrowheads="1"/>
          </p:cNvSpPr>
          <p:nvPr>
            <p:ph type="body" sz="quarter" idx="13"/>
          </p:nvPr>
        </p:nvSpPr>
        <p:spPr>
          <a:xfrm>
            <a:off x="195444" y="1073666"/>
            <a:ext cx="8630652" cy="609600"/>
          </a:xfrm>
        </p:spPr>
        <p:txBody>
          <a:bodyPr anchor="b">
            <a:noAutofit/>
          </a:bodyPr>
          <a:lstStyle/>
          <a:p>
            <a:r>
              <a:rPr lang="en-US" altLang="en-US" sz="2800" dirty="0" smtClean="0">
                <a:solidFill>
                  <a:schemeClr val="accent2"/>
                </a:solidFill>
              </a:rPr>
              <a:t>Choosing a Differentiation and Positioning Strategy</a:t>
            </a:r>
          </a:p>
        </p:txBody>
      </p:sp>
      <p:sp>
        <p:nvSpPr>
          <p:cNvPr id="67586" name="Content Placeholder 3"/>
          <p:cNvSpPr>
            <a:spLocks noGrp="1"/>
          </p:cNvSpPr>
          <p:nvPr>
            <p:ph idx="1"/>
          </p:nvPr>
        </p:nvSpPr>
        <p:spPr>
          <a:xfrm>
            <a:off x="824024" y="2686050"/>
            <a:ext cx="7373492" cy="2848476"/>
          </a:xfrm>
        </p:spPr>
        <p:txBody>
          <a:bodyPr>
            <a:noAutofit/>
          </a:bodyPr>
          <a:lstStyle/>
          <a:p>
            <a:r>
              <a:rPr lang="en-US" altLang="en-US" dirty="0" smtClean="0"/>
              <a:t>Identifying a set of possible competitive advantages to build a position</a:t>
            </a:r>
          </a:p>
          <a:p>
            <a:r>
              <a:rPr lang="en-US" altLang="en-US" dirty="0" smtClean="0"/>
              <a:t>Choosing the right competitive advantages</a:t>
            </a:r>
          </a:p>
          <a:p>
            <a:r>
              <a:rPr lang="en-US" altLang="en-US" dirty="0" smtClean="0"/>
              <a:t>Selecting an overall positioning strategy</a:t>
            </a:r>
          </a:p>
          <a:p>
            <a:r>
              <a:rPr lang="en-US" altLang="en-US" dirty="0" smtClean="0"/>
              <a:t>Communicating and delivering the chosen position to the market </a:t>
            </a:r>
          </a:p>
          <a:p>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335820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Differentiation and Positioning</a:t>
            </a:r>
            <a:endParaRPr lang="en-US" altLang="en-US" sz="3600" dirty="0">
              <a:solidFill>
                <a:srgbClr val="0070C0"/>
              </a:solidFill>
              <a:latin typeface="+mn-lt"/>
            </a:endParaRPr>
          </a:p>
        </p:txBody>
      </p:sp>
      <p:sp>
        <p:nvSpPr>
          <p:cNvPr id="8" name="Rectangle 3"/>
          <p:cNvSpPr txBox="1">
            <a:spLocks noChangeArrowheads="1"/>
          </p:cNvSpPr>
          <p:nvPr/>
        </p:nvSpPr>
        <p:spPr>
          <a:xfrm>
            <a:off x="152400" y="925779"/>
            <a:ext cx="8630652" cy="51201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smtClean="0">
                <a:solidFill>
                  <a:schemeClr val="accent2"/>
                </a:solidFill>
              </a:rPr>
              <a:t>Choosing a Differentiation and Positioning Strategy</a:t>
            </a:r>
          </a:p>
        </p:txBody>
      </p:sp>
      <p:sp>
        <p:nvSpPr>
          <p:cNvPr id="69634" name="Content Placeholder 3"/>
          <p:cNvSpPr>
            <a:spLocks noGrp="1"/>
          </p:cNvSpPr>
          <p:nvPr>
            <p:ph idx="1"/>
          </p:nvPr>
        </p:nvSpPr>
        <p:spPr>
          <a:xfrm>
            <a:off x="513346" y="2454442"/>
            <a:ext cx="8269705" cy="3086100"/>
          </a:xfrm>
        </p:spPr>
        <p:txBody>
          <a:bodyPr/>
          <a:lstStyle/>
          <a:p>
            <a:pPr>
              <a:buFontTx/>
              <a:buNone/>
            </a:pPr>
            <a:r>
              <a:rPr lang="en-US" altLang="en-US" b="1" dirty="0" smtClean="0"/>
              <a:t>Competitive advantage </a:t>
            </a:r>
            <a:r>
              <a:rPr lang="en-US" altLang="en-US" dirty="0" smtClean="0"/>
              <a:t>is an advantage over competitors gained by offering consumers greater value, either through lower prices or by providing more benefits that justify higher prices.</a:t>
            </a:r>
          </a:p>
          <a:p>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871336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Differentiation and Positioning</a:t>
            </a:r>
            <a:endParaRPr lang="en-US" altLang="en-US" sz="3600" dirty="0">
              <a:solidFill>
                <a:srgbClr val="0070C0"/>
              </a:solidFill>
              <a:latin typeface="+mn-lt"/>
            </a:endParaRPr>
          </a:p>
        </p:txBody>
      </p:sp>
      <p:sp>
        <p:nvSpPr>
          <p:cNvPr id="10" name="Rectangle 3"/>
          <p:cNvSpPr txBox="1">
            <a:spLocks noChangeArrowheads="1"/>
          </p:cNvSpPr>
          <p:nvPr/>
        </p:nvSpPr>
        <p:spPr>
          <a:xfrm>
            <a:off x="152400" y="925779"/>
            <a:ext cx="8630652" cy="51201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smtClean="0">
                <a:solidFill>
                  <a:schemeClr val="accent2"/>
                </a:solidFill>
              </a:rPr>
              <a:t>Choosing a Differentiation and Positioning Strategy</a:t>
            </a:r>
          </a:p>
        </p:txBody>
      </p:sp>
      <p:sp>
        <p:nvSpPr>
          <p:cNvPr id="71682" name="Content Placeholder 4"/>
          <p:cNvSpPr>
            <a:spLocks noGrp="1"/>
          </p:cNvSpPr>
          <p:nvPr>
            <p:ph idx="1"/>
          </p:nvPr>
        </p:nvSpPr>
        <p:spPr>
          <a:xfrm>
            <a:off x="994611" y="1683091"/>
            <a:ext cx="7788441" cy="979898"/>
          </a:xfrm>
        </p:spPr>
        <p:txBody>
          <a:bodyPr>
            <a:noAutofit/>
          </a:bodyPr>
          <a:lstStyle/>
          <a:p>
            <a:pPr>
              <a:buFontTx/>
              <a:buNone/>
            </a:pPr>
            <a:r>
              <a:rPr lang="en-US" altLang="en-US" dirty="0"/>
              <a:t>Identifying a set of possible competitive advantages </a:t>
            </a:r>
            <a:r>
              <a:rPr lang="en-US" altLang="en-US" dirty="0" smtClean="0"/>
              <a:t>to differentiate along the lines of:</a:t>
            </a:r>
            <a:endParaRPr lang="en-US" altLang="en-US" dirty="0"/>
          </a:p>
          <a:p>
            <a:pPr marL="0" indent="0">
              <a:buNone/>
            </a:pPr>
            <a:endParaRPr lang="en-US" altLang="en-US" dirty="0" smtClean="0"/>
          </a:p>
          <a:p>
            <a:endParaRPr lang="en-US" altLang="en-US" dirty="0" smtClean="0"/>
          </a:p>
        </p:txBody>
      </p:sp>
      <p:graphicFrame>
        <p:nvGraphicFramePr>
          <p:cNvPr id="9" name="Diagram 8" descr="Bose headphones" title="Bose headphones"/>
          <p:cNvGraphicFramePr/>
          <p:nvPr>
            <p:extLst>
              <p:ext uri="{D42A27DB-BD31-4B8C-83A1-F6EECF244321}">
                <p14:modId xmlns:p14="http://schemas.microsoft.com/office/powerpoint/2010/main" val="1420039063"/>
              </p:ext>
            </p:extLst>
          </p:nvPr>
        </p:nvGraphicFramePr>
        <p:xfrm>
          <a:off x="824024" y="3272193"/>
          <a:ext cx="3399060" cy="201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Bose headphones" title="Bose headphone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7500" y="2995863"/>
            <a:ext cx="4155552" cy="2759242"/>
          </a:xfrm>
          <a:prstGeom prst="rect">
            <a:avLst/>
          </a:prstGeom>
        </p:spPr>
      </p:pic>
      <p:sp>
        <p:nvSpPr>
          <p:cNvPr id="7"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11" name="TextBox 10"/>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82538439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4024" y="8991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smtClean="0">
                <a:solidFill>
                  <a:srgbClr val="0070C0"/>
                </a:solidFill>
                <a:latin typeface="+mn-lt"/>
              </a:rPr>
              <a:t>Differentiation and Positioning</a:t>
            </a:r>
            <a:endParaRPr lang="en-US" altLang="en-US" sz="3600" dirty="0">
              <a:solidFill>
                <a:srgbClr val="0070C0"/>
              </a:solidFill>
              <a:latin typeface="+mn-lt"/>
            </a:endParaRPr>
          </a:p>
        </p:txBody>
      </p:sp>
      <p:sp>
        <p:nvSpPr>
          <p:cNvPr id="8" name="Rectangle 3"/>
          <p:cNvSpPr txBox="1">
            <a:spLocks noChangeArrowheads="1"/>
          </p:cNvSpPr>
          <p:nvPr/>
        </p:nvSpPr>
        <p:spPr>
          <a:xfrm>
            <a:off x="152400" y="989948"/>
            <a:ext cx="8630652" cy="51201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smtClean="0">
                <a:solidFill>
                  <a:schemeClr val="accent2"/>
                </a:solidFill>
              </a:rPr>
              <a:t>Choosing a Differentiation and Positioning Strategy</a:t>
            </a:r>
          </a:p>
        </p:txBody>
      </p:sp>
      <p:sp>
        <p:nvSpPr>
          <p:cNvPr id="73731" name="Rectangle 7"/>
          <p:cNvSpPr>
            <a:spLocks noGrp="1" noChangeArrowheads="1"/>
          </p:cNvSpPr>
          <p:nvPr>
            <p:ph type="body" sz="quarter" idx="13"/>
          </p:nvPr>
        </p:nvSpPr>
        <p:spPr>
          <a:xfrm>
            <a:off x="1717964" y="1693957"/>
            <a:ext cx="5678310" cy="370370"/>
          </a:xfrm>
        </p:spPr>
        <p:txBody>
          <a:bodyPr>
            <a:noAutofit/>
          </a:bodyPr>
          <a:lstStyle/>
          <a:p>
            <a:r>
              <a:rPr lang="en-US" altLang="en-US" sz="2400" dirty="0" smtClean="0"/>
              <a:t>Choosing the Right Competitive Advantage</a:t>
            </a:r>
          </a:p>
          <a:p>
            <a:endParaRPr lang="en-US" altLang="en-US" dirty="0" smtClean="0"/>
          </a:p>
        </p:txBody>
      </p:sp>
      <p:graphicFrame>
        <p:nvGraphicFramePr>
          <p:cNvPr id="14" name="Diagram 13"/>
          <p:cNvGraphicFramePr/>
          <p:nvPr>
            <p:extLst>
              <p:ext uri="{D42A27DB-BD31-4B8C-83A1-F6EECF244321}">
                <p14:modId xmlns:p14="http://schemas.microsoft.com/office/powerpoint/2010/main" val="2031276765"/>
              </p:ext>
            </p:extLst>
          </p:nvPr>
        </p:nvGraphicFramePr>
        <p:xfrm>
          <a:off x="2286000" y="262890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0" name="Content Placeholder 6"/>
          <p:cNvSpPr>
            <a:spLocks noGrp="1"/>
          </p:cNvSpPr>
          <p:nvPr>
            <p:ph idx="1"/>
          </p:nvPr>
        </p:nvSpPr>
        <p:spPr>
          <a:xfrm>
            <a:off x="1657349" y="2256320"/>
            <a:ext cx="5829300" cy="3486150"/>
          </a:xfrm>
        </p:spPr>
        <p:txBody>
          <a:bodyPr/>
          <a:lstStyle/>
          <a:p>
            <a:pPr algn="ctr">
              <a:buFontTx/>
              <a:buNone/>
            </a:pPr>
            <a:r>
              <a:rPr lang="en-US" altLang="en-US" sz="2400" dirty="0" smtClean="0"/>
              <a:t>A difference to promote should be:</a:t>
            </a:r>
          </a:p>
          <a:p>
            <a:endParaRPr lang="en-US" altLang="en-US" dirty="0" smtClean="0"/>
          </a:p>
        </p:txBody>
      </p:sp>
      <p:sp>
        <p:nvSpPr>
          <p:cNvPr id="9"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10" name="TextBox 9"/>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5518760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Differentiation and Positioning</a:t>
            </a:r>
            <a:endParaRPr lang="en-US" altLang="en-US" sz="3600" dirty="0">
              <a:solidFill>
                <a:srgbClr val="0070C0"/>
              </a:solidFill>
              <a:latin typeface="+mn-lt"/>
            </a:endParaRPr>
          </a:p>
        </p:txBody>
      </p:sp>
      <p:sp>
        <p:nvSpPr>
          <p:cNvPr id="10" name="Rectangle 3"/>
          <p:cNvSpPr txBox="1">
            <a:spLocks noChangeArrowheads="1"/>
          </p:cNvSpPr>
          <p:nvPr/>
        </p:nvSpPr>
        <p:spPr>
          <a:xfrm>
            <a:off x="170612" y="1015025"/>
            <a:ext cx="8875844" cy="51201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smtClean="0">
                <a:solidFill>
                  <a:schemeClr val="accent2"/>
                </a:solidFill>
              </a:rPr>
              <a:t>Choosing a Differentiation and Positioning Strategy</a:t>
            </a:r>
          </a:p>
        </p:txBody>
      </p:sp>
      <p:sp>
        <p:nvSpPr>
          <p:cNvPr id="75779" name="Rectangle 3"/>
          <p:cNvSpPr>
            <a:spLocks noGrp="1" noChangeArrowheads="1"/>
          </p:cNvSpPr>
          <p:nvPr>
            <p:ph type="body" sz="quarter" idx="13"/>
          </p:nvPr>
        </p:nvSpPr>
        <p:spPr>
          <a:xfrm>
            <a:off x="1027134" y="1861583"/>
            <a:ext cx="7162800" cy="381000"/>
          </a:xfrm>
        </p:spPr>
        <p:txBody>
          <a:bodyPr>
            <a:noAutofit/>
          </a:bodyPr>
          <a:lstStyle/>
          <a:p>
            <a:r>
              <a:rPr lang="en-US" altLang="en-US" sz="2800" dirty="0" smtClean="0">
                <a:solidFill>
                  <a:schemeClr val="tx1"/>
                </a:solidFill>
              </a:rPr>
              <a:t>Selecting an Overall Positioning Strategy</a:t>
            </a:r>
          </a:p>
        </p:txBody>
      </p:sp>
      <p:sp>
        <p:nvSpPr>
          <p:cNvPr id="75778" name="Content Placeholder 3"/>
          <p:cNvSpPr>
            <a:spLocks noGrp="1"/>
          </p:cNvSpPr>
          <p:nvPr>
            <p:ph idx="1"/>
          </p:nvPr>
        </p:nvSpPr>
        <p:spPr>
          <a:xfrm>
            <a:off x="170613" y="2718148"/>
            <a:ext cx="2935842" cy="2104373"/>
          </a:xfrm>
        </p:spPr>
        <p:txBody>
          <a:bodyPr/>
          <a:lstStyle/>
          <a:p>
            <a:pPr marL="129779" indent="-129779">
              <a:buNone/>
            </a:pPr>
            <a:r>
              <a:rPr lang="en-US" altLang="en-US" b="1" dirty="0" smtClean="0"/>
              <a:t>Value proposition </a:t>
            </a:r>
            <a:r>
              <a:rPr lang="en-US" altLang="en-US" dirty="0" smtClean="0"/>
              <a:t>is the full mix of benefits upon which a brand is positioned.</a:t>
            </a:r>
          </a:p>
          <a:p>
            <a:pPr marL="129779" indent="-129779"/>
            <a:endParaRPr lang="en-US" altLang="en-US" dirty="0" smtClean="0"/>
          </a:p>
        </p:txBody>
      </p:sp>
      <p:pic>
        <p:nvPicPr>
          <p:cNvPr id="757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50" y="2400300"/>
            <a:ext cx="3771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00945318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Differentiation and Positioning</a:t>
            </a:r>
            <a:endParaRPr lang="en-US" altLang="en-US" sz="3600" dirty="0">
              <a:solidFill>
                <a:srgbClr val="0070C0"/>
              </a:solidFill>
              <a:latin typeface="+mn-lt"/>
            </a:endParaRPr>
          </a:p>
        </p:txBody>
      </p:sp>
      <p:sp>
        <p:nvSpPr>
          <p:cNvPr id="7" name="Rectangle 3"/>
          <p:cNvSpPr txBox="1">
            <a:spLocks noChangeArrowheads="1"/>
          </p:cNvSpPr>
          <p:nvPr/>
        </p:nvSpPr>
        <p:spPr>
          <a:xfrm>
            <a:off x="152400" y="989948"/>
            <a:ext cx="8630652" cy="51201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smtClean="0">
                <a:solidFill>
                  <a:schemeClr val="accent2"/>
                </a:solidFill>
              </a:rPr>
              <a:t>Choosing a Differentiation and Positioning Strategy</a:t>
            </a:r>
          </a:p>
        </p:txBody>
      </p:sp>
      <p:sp>
        <p:nvSpPr>
          <p:cNvPr id="77826" name="Content Placeholder 5"/>
          <p:cNvSpPr>
            <a:spLocks noGrp="1"/>
          </p:cNvSpPr>
          <p:nvPr>
            <p:ph idx="1"/>
          </p:nvPr>
        </p:nvSpPr>
        <p:spPr>
          <a:xfrm>
            <a:off x="261257" y="2450919"/>
            <a:ext cx="8660674" cy="1637756"/>
          </a:xfrm>
        </p:spPr>
        <p:txBody>
          <a:bodyPr>
            <a:noAutofit/>
          </a:bodyPr>
          <a:lstStyle/>
          <a:p>
            <a:pPr marL="234950" indent="-234950">
              <a:buNone/>
            </a:pPr>
            <a:r>
              <a:rPr lang="en-US" altLang="en-US" b="1" dirty="0"/>
              <a:t>Positioning </a:t>
            </a:r>
            <a:r>
              <a:rPr lang="en-US" altLang="en-US" b="1" dirty="0" smtClean="0"/>
              <a:t>statement </a:t>
            </a:r>
            <a:r>
              <a:rPr lang="en-US" altLang="en-US" dirty="0" smtClean="0"/>
              <a:t>summarizes company or brand positioning using this form: </a:t>
            </a:r>
            <a:r>
              <a:rPr lang="en-US" altLang="en-US" b="1" dirty="0" smtClean="0"/>
              <a:t>To</a:t>
            </a:r>
            <a:r>
              <a:rPr lang="en-US" altLang="en-US" dirty="0" smtClean="0"/>
              <a:t> (target segment and need) our (brand) </a:t>
            </a:r>
            <a:r>
              <a:rPr lang="en-US" altLang="en-US" b="1" dirty="0" smtClean="0"/>
              <a:t>is</a:t>
            </a:r>
            <a:r>
              <a:rPr lang="en-US" altLang="en-US" dirty="0" smtClean="0"/>
              <a:t> (concept) </a:t>
            </a:r>
            <a:r>
              <a:rPr lang="en-US" altLang="en-US" b="1" dirty="0" smtClean="0"/>
              <a:t>that</a:t>
            </a:r>
            <a:r>
              <a:rPr lang="en-US" altLang="en-US" dirty="0" smtClean="0"/>
              <a:t> (point of difference)</a:t>
            </a:r>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4801635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824024" y="1701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Differentiation and Positioning</a:t>
            </a:r>
            <a:endParaRPr lang="en-US" altLang="en-US" sz="3600" dirty="0">
              <a:solidFill>
                <a:srgbClr val="0070C0"/>
              </a:solidFill>
              <a:latin typeface="+mn-lt"/>
            </a:endParaRPr>
          </a:p>
        </p:txBody>
      </p:sp>
      <p:sp>
        <p:nvSpPr>
          <p:cNvPr id="7" name="Rectangle 3"/>
          <p:cNvSpPr txBox="1">
            <a:spLocks noChangeArrowheads="1"/>
          </p:cNvSpPr>
          <p:nvPr/>
        </p:nvSpPr>
        <p:spPr>
          <a:xfrm>
            <a:off x="152400" y="989948"/>
            <a:ext cx="8630652" cy="512016"/>
          </a:xfrm>
          <a:prstGeom prst="rect">
            <a:avLst/>
          </a:prstGeom>
        </p:spPr>
        <p:txBody>
          <a:bodyPr vert="horz" lIns="91440" tIns="45720" rIns="91440" bIns="45720" rtlCol="0" anchor="b">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smtClean="0">
                <a:solidFill>
                  <a:schemeClr val="accent2"/>
                </a:solidFill>
              </a:rPr>
              <a:t>Choosing a Differentiation and Positioning Strategy</a:t>
            </a:r>
          </a:p>
        </p:txBody>
      </p:sp>
      <p:sp>
        <p:nvSpPr>
          <p:cNvPr id="77826" name="Content Placeholder 5"/>
          <p:cNvSpPr>
            <a:spLocks noGrp="1"/>
          </p:cNvSpPr>
          <p:nvPr>
            <p:ph idx="1"/>
          </p:nvPr>
        </p:nvSpPr>
        <p:spPr>
          <a:xfrm>
            <a:off x="274320" y="2189661"/>
            <a:ext cx="8660674" cy="3086100"/>
          </a:xfrm>
        </p:spPr>
        <p:txBody>
          <a:bodyPr>
            <a:noAutofit/>
          </a:bodyPr>
          <a:lstStyle/>
          <a:p>
            <a:pPr marL="0" indent="0">
              <a:buNone/>
            </a:pPr>
            <a:r>
              <a:rPr lang="en-US" altLang="en-US" b="1" dirty="0"/>
              <a:t>Positioning Statement </a:t>
            </a:r>
            <a:r>
              <a:rPr lang="en-US" altLang="en-US" b="1" dirty="0" smtClean="0"/>
              <a:t>Example for Evernote:</a:t>
            </a:r>
          </a:p>
          <a:p>
            <a:pPr marL="0" indent="0">
              <a:buNone/>
            </a:pPr>
            <a:r>
              <a:rPr lang="en-US" dirty="0"/>
              <a:t>“</a:t>
            </a:r>
            <a:r>
              <a:rPr lang="en-US" b="1" dirty="0"/>
              <a:t>To</a:t>
            </a:r>
            <a:r>
              <a:rPr lang="en-US" dirty="0"/>
              <a:t> busy multitaskers who </a:t>
            </a:r>
            <a:r>
              <a:rPr lang="en-US" b="1" dirty="0"/>
              <a:t>need</a:t>
            </a:r>
            <a:r>
              <a:rPr lang="en-US" dirty="0"/>
              <a:t> help remembering things, Evernote </a:t>
            </a:r>
            <a:r>
              <a:rPr lang="en-US" b="1" dirty="0" smtClean="0"/>
              <a:t>is </a:t>
            </a:r>
            <a:r>
              <a:rPr lang="en-US" dirty="0" smtClean="0"/>
              <a:t>a </a:t>
            </a:r>
            <a:r>
              <a:rPr lang="en-US" dirty="0"/>
              <a:t>digital content management application </a:t>
            </a:r>
            <a:r>
              <a:rPr lang="en-US" b="1" dirty="0"/>
              <a:t>that</a:t>
            </a:r>
            <a:r>
              <a:rPr lang="en-US" dirty="0"/>
              <a:t> makes it easy to capture and remember </a:t>
            </a:r>
            <a:r>
              <a:rPr lang="en-US" dirty="0" smtClean="0"/>
              <a:t>moments and </a:t>
            </a:r>
            <a:r>
              <a:rPr lang="en-US" dirty="0"/>
              <a:t>ideas from your everyday life using your computer, phone, tablet, and the Web.”</a:t>
            </a:r>
            <a:endParaRPr lang="en-US" altLang="en-US" dirty="0" smtClean="0"/>
          </a:p>
        </p:txBody>
      </p:sp>
      <p:sp>
        <p:nvSpPr>
          <p:cNvPr id="5"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69434500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976424" y="322521"/>
            <a:ext cx="7772400" cy="510362"/>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3600" dirty="0" smtClean="0">
                <a:solidFill>
                  <a:srgbClr val="0070C0"/>
                </a:solidFill>
                <a:latin typeface="+mn-lt"/>
              </a:rPr>
              <a:t>Differentiation and Positioning</a:t>
            </a:r>
            <a:endParaRPr lang="en-US" altLang="en-US" sz="3600" dirty="0">
              <a:solidFill>
                <a:srgbClr val="0070C0"/>
              </a:solidFill>
              <a:latin typeface="+mn-lt"/>
            </a:endParaRPr>
          </a:p>
        </p:txBody>
      </p:sp>
      <p:sp>
        <p:nvSpPr>
          <p:cNvPr id="79873" name="Title 7"/>
          <p:cNvSpPr>
            <a:spLocks noGrp="1"/>
          </p:cNvSpPr>
          <p:nvPr>
            <p:ph type="title"/>
          </p:nvPr>
        </p:nvSpPr>
        <p:spPr>
          <a:xfrm>
            <a:off x="237995" y="985282"/>
            <a:ext cx="8680537" cy="386317"/>
          </a:xfrm>
        </p:spPr>
        <p:txBody>
          <a:bodyPr anchor="b">
            <a:noAutofit/>
          </a:bodyPr>
          <a:lstStyle/>
          <a:p>
            <a:pPr algn="ctr"/>
            <a:r>
              <a:rPr lang="en-US" altLang="en-US" sz="3200" b="0" dirty="0" smtClean="0">
                <a:solidFill>
                  <a:schemeClr val="accent2"/>
                </a:solidFill>
                <a:latin typeface="+mn-lt"/>
              </a:rPr>
              <a:t>Communicating </a:t>
            </a:r>
            <a:r>
              <a:rPr lang="en-US" altLang="en-US" sz="3200" b="0" dirty="0">
                <a:solidFill>
                  <a:schemeClr val="accent2"/>
                </a:solidFill>
                <a:latin typeface="+mn-lt"/>
              </a:rPr>
              <a:t>and Delivering the Chosen Position</a:t>
            </a:r>
          </a:p>
        </p:txBody>
      </p:sp>
      <p:sp>
        <p:nvSpPr>
          <p:cNvPr id="79874" name="Content Placeholder 8"/>
          <p:cNvSpPr>
            <a:spLocks noGrp="1"/>
          </p:cNvSpPr>
          <p:nvPr>
            <p:ph idx="1"/>
          </p:nvPr>
        </p:nvSpPr>
        <p:spPr>
          <a:xfrm>
            <a:off x="445168" y="1943100"/>
            <a:ext cx="8303656" cy="3783932"/>
          </a:xfrm>
        </p:spPr>
        <p:txBody>
          <a:bodyPr>
            <a:noAutofit/>
          </a:bodyPr>
          <a:lstStyle/>
          <a:p>
            <a:pPr>
              <a:buFontTx/>
              <a:buNone/>
            </a:pPr>
            <a:r>
              <a:rPr lang="en-US" altLang="en-US" dirty="0" smtClean="0"/>
              <a:t>Choosing the positioning is often easier than implementing the position.</a:t>
            </a:r>
            <a:r>
              <a:rPr lang="en-US" dirty="0">
                <a:ea typeface="ＭＳ Ｐゴシック" charset="-128"/>
              </a:rPr>
              <a:t> </a:t>
            </a:r>
            <a:endParaRPr lang="en-US" dirty="0" smtClean="0">
              <a:ea typeface="ＭＳ Ｐゴシック" charset="-128"/>
            </a:endParaRPr>
          </a:p>
          <a:p>
            <a:pPr>
              <a:buFontTx/>
              <a:buNone/>
            </a:pPr>
            <a:endParaRPr lang="en-US" dirty="0" smtClean="0">
              <a:ea typeface="ＭＳ Ｐゴシック" charset="-128"/>
            </a:endParaRPr>
          </a:p>
          <a:p>
            <a:pPr>
              <a:buFontTx/>
              <a:buNone/>
            </a:pPr>
            <a:r>
              <a:rPr lang="en-US" dirty="0" smtClean="0">
                <a:ea typeface="ＭＳ Ｐゴシック" charset="-128"/>
              </a:rPr>
              <a:t>Establishing </a:t>
            </a:r>
            <a:r>
              <a:rPr lang="en-US" dirty="0">
                <a:ea typeface="ＭＳ Ｐゴシック" charset="-128"/>
              </a:rPr>
              <a:t>a position or changing one usually takes a long </a:t>
            </a:r>
            <a:r>
              <a:rPr lang="en-US" dirty="0" smtClean="0">
                <a:ea typeface="ＭＳ Ｐゴシック" charset="-128"/>
              </a:rPr>
              <a:t>time.</a:t>
            </a:r>
            <a:r>
              <a:rPr lang="en-US" dirty="0">
                <a:ea typeface="ＭＳ Ｐゴシック" charset="-128"/>
              </a:rPr>
              <a:t> </a:t>
            </a:r>
            <a:endParaRPr lang="en-US" dirty="0" smtClean="0">
              <a:ea typeface="ＭＳ Ｐゴシック" charset="-128"/>
            </a:endParaRPr>
          </a:p>
          <a:p>
            <a:pPr>
              <a:buFontTx/>
              <a:buNone/>
            </a:pPr>
            <a:endParaRPr lang="en-US" dirty="0" smtClean="0">
              <a:ea typeface="ＭＳ Ｐゴシック" charset="-128"/>
            </a:endParaRPr>
          </a:p>
          <a:p>
            <a:pPr>
              <a:buFontTx/>
              <a:buNone/>
            </a:pPr>
            <a:r>
              <a:rPr lang="en-US" dirty="0" smtClean="0">
                <a:ea typeface="ＭＳ Ｐゴシック" charset="-128"/>
              </a:rPr>
              <a:t>Maintaining </a:t>
            </a:r>
            <a:r>
              <a:rPr lang="en-US" dirty="0">
                <a:ea typeface="ＭＳ Ｐゴシック" charset="-128"/>
              </a:rPr>
              <a:t>the position </a:t>
            </a:r>
            <a:r>
              <a:rPr lang="en-US" dirty="0" smtClean="0">
                <a:ea typeface="ＭＳ Ｐゴシック" charset="-128"/>
              </a:rPr>
              <a:t>requires </a:t>
            </a:r>
            <a:r>
              <a:rPr lang="en-US" dirty="0">
                <a:ea typeface="ＭＳ Ｐゴシック" charset="-128"/>
              </a:rPr>
              <a:t>consistent performance and </a:t>
            </a:r>
            <a:r>
              <a:rPr lang="en-US" dirty="0" smtClean="0">
                <a:ea typeface="ＭＳ Ｐゴシック" charset="-128"/>
              </a:rPr>
              <a:t>communication.</a:t>
            </a:r>
            <a:endParaRPr lang="en-US" altLang="en-US" dirty="0" smtClean="0"/>
          </a:p>
        </p:txBody>
      </p:sp>
      <p:sp>
        <p:nvSpPr>
          <p:cNvPr id="8"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prstClr val="black"/>
                </a:solidFill>
              </a:rPr>
              <a:t>Copyright © 2016 Pearson Education, Inc.</a:t>
            </a:r>
            <a:endParaRPr lang="en-US" sz="1200" dirty="0">
              <a:solidFill>
                <a:prstClr val="black"/>
              </a:solidFill>
            </a:endParaRP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435285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4</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Discuss </a:t>
            </a:r>
            <a:r>
              <a:rPr lang="en-US" dirty="0"/>
              <a:t>how companies differentiate and position their products for maximum </a:t>
            </a:r>
            <a:r>
              <a:rPr lang="en-US" dirty="0" smtClean="0"/>
              <a:t>competitive advantage</a:t>
            </a:r>
            <a:r>
              <a:rPr lang="en-US" dirty="0"/>
              <a:t>.</a:t>
            </a:r>
            <a:endParaRPr lang="en-US" sz="2800" b="1" dirty="0" smtClean="0">
              <a:latin typeface="Calibri" panose="020F0502020204030204" pitchFamily="34" charset="0"/>
            </a:endParaRPr>
          </a:p>
          <a:p>
            <a:pPr marL="0" indent="0">
              <a:buNone/>
            </a:pPr>
            <a:r>
              <a:rPr lang="en-US" altLang="en-US" dirty="0">
                <a:solidFill>
                  <a:srgbClr val="0070C0"/>
                </a:solidFill>
              </a:rPr>
              <a:t> </a:t>
            </a:r>
            <a:r>
              <a:rPr lang="en-US" altLang="en-US" dirty="0" smtClean="0">
                <a:solidFill>
                  <a:srgbClr val="0070C0"/>
                </a:solidFill>
              </a:rPr>
              <a:t>    Differentiation </a:t>
            </a:r>
            <a:r>
              <a:rPr lang="en-US" altLang="en-US" dirty="0">
                <a:solidFill>
                  <a:srgbClr val="0070C0"/>
                </a:solidFill>
              </a:rPr>
              <a:t>and Positioning</a:t>
            </a:r>
          </a:p>
          <a:p>
            <a:pPr marL="0" indent="0">
              <a:buNone/>
            </a:pPr>
            <a:r>
              <a:rPr lang="en-US" dirty="0">
                <a:solidFill>
                  <a:schemeClr val="accent2"/>
                </a:solidFill>
              </a:rPr>
              <a:t>	</a:t>
            </a:r>
            <a:r>
              <a:rPr lang="en-US" dirty="0" smtClean="0">
                <a:solidFill>
                  <a:schemeClr val="accent2"/>
                </a:solidFill>
              </a:rPr>
              <a:t>Positioning </a:t>
            </a:r>
            <a:r>
              <a:rPr lang="en-US" dirty="0">
                <a:solidFill>
                  <a:schemeClr val="accent2"/>
                </a:solidFill>
              </a:rPr>
              <a:t>Maps</a:t>
            </a:r>
          </a:p>
          <a:p>
            <a:pPr marL="0" indent="0">
              <a:buNone/>
            </a:pPr>
            <a:r>
              <a:rPr lang="en-US" altLang="en-US" dirty="0">
                <a:solidFill>
                  <a:schemeClr val="accent2"/>
                </a:solidFill>
              </a:rPr>
              <a:t>	</a:t>
            </a:r>
            <a:r>
              <a:rPr lang="en-US" altLang="en-US" dirty="0" smtClean="0">
                <a:solidFill>
                  <a:schemeClr val="accent2"/>
                </a:solidFill>
              </a:rPr>
              <a:t>Choosing </a:t>
            </a:r>
            <a:r>
              <a:rPr lang="en-US" altLang="en-US" dirty="0">
                <a:solidFill>
                  <a:schemeClr val="accent2"/>
                </a:solidFill>
              </a:rPr>
              <a:t>a Differentiation and Positioning Strategy</a:t>
            </a:r>
          </a:p>
          <a:p>
            <a:pPr marL="0" indent="0">
              <a:buNone/>
            </a:pPr>
            <a:r>
              <a:rPr lang="en-US" altLang="en-US" dirty="0" smtClean="0">
                <a:solidFill>
                  <a:schemeClr val="accent2"/>
                </a:solidFill>
              </a:rPr>
              <a:t>	Communicating </a:t>
            </a:r>
            <a:r>
              <a:rPr lang="en-US" altLang="en-US" dirty="0">
                <a:solidFill>
                  <a:schemeClr val="accent2"/>
                </a:solidFill>
              </a:rPr>
              <a:t>and Delivering the Chosen Position</a:t>
            </a: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10159672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482"/>
            <a:ext cx="7886700" cy="521493"/>
          </a:xfrm>
        </p:spPr>
        <p:txBody>
          <a:bodyPr>
            <a:noAutofit/>
          </a:bodyPr>
          <a:lstStyle/>
          <a:p>
            <a:pPr algn="ctr"/>
            <a:r>
              <a:rPr lang="en-US" sz="3600" b="1" dirty="0">
                <a:latin typeface="+mn-lt"/>
              </a:rPr>
              <a:t>Principles </a:t>
            </a:r>
            <a:r>
              <a:rPr lang="en-US" sz="3600" b="1" dirty="0">
                <a:solidFill>
                  <a:srgbClr val="0070C0"/>
                </a:solidFill>
                <a:latin typeface="+mn-lt"/>
              </a:rPr>
              <a:t>of Marketing</a:t>
            </a:r>
            <a:endParaRPr lang="en-US" sz="3600" dirty="0">
              <a:latin typeface="+mn-lt"/>
            </a:endParaRPr>
          </a:p>
        </p:txBody>
      </p:sp>
      <p:sp>
        <p:nvSpPr>
          <p:cNvPr id="7" name="TextBox 6"/>
          <p:cNvSpPr txBox="1"/>
          <p:nvPr/>
        </p:nvSpPr>
        <p:spPr>
          <a:xfrm>
            <a:off x="1641871" y="1542887"/>
            <a:ext cx="5860257" cy="523220"/>
          </a:xfrm>
          <a:prstGeom prst="rect">
            <a:avLst/>
          </a:prstGeom>
          <a:noFill/>
        </p:spPr>
        <p:txBody>
          <a:bodyPr wrap="square" rtlCol="0">
            <a:spAutoFit/>
          </a:bodyPr>
          <a:lstStyle/>
          <a:p>
            <a:pPr algn="ctr" fontAlgn="auto">
              <a:spcBef>
                <a:spcPts val="0"/>
              </a:spcBef>
              <a:spcAft>
                <a:spcPts val="0"/>
              </a:spcAft>
            </a:pPr>
            <a:r>
              <a:rPr lang="en-US" sz="2800" b="1" dirty="0">
                <a:solidFill>
                  <a:srgbClr val="ED7D31"/>
                </a:solidFill>
                <a:latin typeface="Calibri" panose="020F0502020204030204"/>
                <a:ea typeface="+mn-ea"/>
                <a:cs typeface="+mn-cs"/>
              </a:rPr>
              <a:t>PowerPoint Copyright Page</a:t>
            </a:r>
            <a:endParaRPr lang="en-US" sz="2800" dirty="0">
              <a:solidFill>
                <a:srgbClr val="ED7D31"/>
              </a:solidFill>
              <a:latin typeface="Calibri" panose="020F0502020204030204"/>
              <a:ea typeface="+mn-ea"/>
              <a:cs typeface="+mn-cs"/>
            </a:endParaRPr>
          </a:p>
        </p:txBody>
      </p:sp>
      <p:pic>
        <p:nvPicPr>
          <p:cNvPr id="6" name="Content Placeholder 5" descr="Graphic of Copyright warnings" title="Copyright Pag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599393"/>
            <a:ext cx="7886700" cy="2517656"/>
          </a:xfrm>
          <a:prstGeom prst="rect">
            <a:avLst/>
          </a:prstGeom>
        </p:spPr>
      </p:pic>
      <p:sp>
        <p:nvSpPr>
          <p:cNvPr id="9" name="Footer Placeholder 6"/>
          <p:cNvSpPr>
            <a:spLocks noGrp="1"/>
          </p:cNvSpPr>
          <p:nvPr>
            <p:ph type="ftr" sz="quarter" idx="11"/>
          </p:nvPr>
        </p:nvSpPr>
        <p:spPr>
          <a:xfrm>
            <a:off x="3028949" y="6516687"/>
            <a:ext cx="3086100" cy="273844"/>
          </a:xfrm>
        </p:spPr>
        <p:txBody>
          <a:bodyPr/>
          <a:lstStyle/>
          <a:p>
            <a:r>
              <a:rPr lang="en-US" sz="1200" dirty="0" smtClean="0">
                <a:solidFill>
                  <a:prstClr val="black"/>
                </a:solidFill>
                <a:latin typeface="+mn-lt"/>
              </a:rPr>
              <a:t>Copyright © 2016 Pearson Education, Inc.</a:t>
            </a:r>
            <a:endParaRPr lang="en-US" sz="1200" dirty="0">
              <a:solidFill>
                <a:prstClr val="black"/>
              </a:solidFill>
              <a:latin typeface="+mn-lt"/>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7-49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237997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1</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Define </a:t>
            </a:r>
            <a:r>
              <a:rPr lang="en-US" dirty="0"/>
              <a:t>the major steps in designing a customer-driven marketing strategy: </a:t>
            </a:r>
            <a:r>
              <a:rPr lang="en-US" dirty="0" smtClean="0"/>
              <a:t>market segmentation</a:t>
            </a:r>
            <a:r>
              <a:rPr lang="en-US" dirty="0"/>
              <a:t>, targeting, differentiation, and positioning.</a:t>
            </a:r>
            <a:endParaRPr lang="en-US" sz="2800" b="1" dirty="0">
              <a:solidFill>
                <a:srgbClr val="00B0F0"/>
              </a:solidFill>
              <a:latin typeface="Calibri" panose="020F0502020204030204" pitchFamily="34" charset="0"/>
            </a:endParaRPr>
          </a:p>
          <a:p>
            <a:pPr marL="0" indent="0">
              <a:buNone/>
            </a:pPr>
            <a:endParaRPr lang="en-US" sz="2800" b="1" dirty="0" smtClean="0">
              <a:latin typeface="Calibri" panose="020F0502020204030204" pitchFamily="34" charset="0"/>
            </a:endParaRPr>
          </a:p>
          <a:p>
            <a:pPr marL="0" indent="0">
              <a:buNone/>
            </a:pPr>
            <a:r>
              <a:rPr lang="en-US" dirty="0" smtClean="0">
                <a:solidFill>
                  <a:srgbClr val="0070C0"/>
                </a:solidFill>
              </a:rPr>
              <a:t>	Customer-Driven </a:t>
            </a:r>
            <a:r>
              <a:rPr lang="en-US" dirty="0">
                <a:solidFill>
                  <a:srgbClr val="0070C0"/>
                </a:solidFill>
              </a:rPr>
              <a:t>Marketing Strategy</a:t>
            </a: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8998093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514936" y="150983"/>
            <a:ext cx="7772400" cy="493776"/>
          </a:xfrm>
        </p:spPr>
        <p:txBody>
          <a:bodyPr anchor="b">
            <a:normAutofit/>
          </a:bodyPr>
          <a:lstStyle/>
          <a:p>
            <a:pPr algn="ctr"/>
            <a:r>
              <a:rPr lang="en-US" sz="2800" dirty="0">
                <a:solidFill>
                  <a:srgbClr val="0070C0"/>
                </a:solidFill>
                <a:latin typeface="+mn-lt"/>
              </a:rPr>
              <a:t>Customer-Driven Marketing Strategy</a:t>
            </a:r>
          </a:p>
        </p:txBody>
      </p:sp>
      <p:pic>
        <p:nvPicPr>
          <p:cNvPr id="4" name="Picture 3"/>
          <p:cNvPicPr>
            <a:picLocks noChangeAspect="1"/>
          </p:cNvPicPr>
          <p:nvPr/>
        </p:nvPicPr>
        <p:blipFill>
          <a:blip r:embed="rId3"/>
          <a:stretch>
            <a:fillRect/>
          </a:stretch>
        </p:blipFill>
        <p:spPr>
          <a:xfrm>
            <a:off x="442411" y="2039782"/>
            <a:ext cx="8259176" cy="2294277"/>
          </a:xfrm>
          <a:prstGeom prst="rect">
            <a:avLst/>
          </a:prstGeom>
        </p:spPr>
      </p:pic>
      <p:sp>
        <p:nvSpPr>
          <p:cNvPr id="3" name="TextBox 2" descr="FIGURE | 7.1&#10;Designing a Customer-Driven Market Strategy&#10;" title="FIGURE | 7.1"/>
          <p:cNvSpPr txBox="1"/>
          <p:nvPr/>
        </p:nvSpPr>
        <p:spPr>
          <a:xfrm>
            <a:off x="514936" y="4598444"/>
            <a:ext cx="3546701" cy="523220"/>
          </a:xfrm>
          <a:prstGeom prst="rect">
            <a:avLst/>
          </a:prstGeom>
          <a:noFill/>
        </p:spPr>
        <p:txBody>
          <a:bodyPr wrap="square" rtlCol="0">
            <a:spAutoFit/>
          </a:bodyPr>
          <a:lstStyle/>
          <a:p>
            <a:r>
              <a:rPr lang="en-US" sz="1400" dirty="0"/>
              <a:t>FIGURE | 7.1</a:t>
            </a:r>
          </a:p>
          <a:p>
            <a:r>
              <a:rPr lang="en-US" sz="1400" dirty="0"/>
              <a:t>Designing a Customer-Driven Market Strategy</a:t>
            </a:r>
          </a:p>
        </p:txBody>
      </p:sp>
      <p:sp>
        <p:nvSpPr>
          <p:cNvPr id="6" name="Footer Placeholder 6"/>
          <p:cNvSpPr txBox="1">
            <a:spLocks/>
          </p:cNvSpPr>
          <p:nvPr/>
        </p:nvSpPr>
        <p:spPr>
          <a:xfrm>
            <a:off x="3028949" y="6516687"/>
            <a:ext cx="30861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smtClean="0">
                <a:solidFill>
                  <a:prstClr val="black"/>
                </a:solidFill>
              </a:rPr>
              <a:t>Copyright © 2016 Pearson Education, Inc.</a:t>
            </a:r>
            <a:endParaRPr lang="en-US" sz="1200" dirty="0">
              <a:solidFill>
                <a:prstClr val="black"/>
              </a:solidFill>
            </a:endParaRP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8382020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1</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Define </a:t>
            </a:r>
            <a:r>
              <a:rPr lang="en-US" dirty="0"/>
              <a:t>the major steps in designing a customer-driven marketing strategy: </a:t>
            </a:r>
            <a:r>
              <a:rPr lang="en-US" dirty="0" smtClean="0"/>
              <a:t>market segmentation</a:t>
            </a:r>
            <a:r>
              <a:rPr lang="en-US" dirty="0"/>
              <a:t>, targeting, differentiation, and positioning.</a:t>
            </a:r>
            <a:endParaRPr lang="en-US" sz="2800" b="1" dirty="0">
              <a:solidFill>
                <a:srgbClr val="00B0F0"/>
              </a:solidFill>
              <a:latin typeface="Calibri" panose="020F0502020204030204" pitchFamily="34" charset="0"/>
            </a:endParaRPr>
          </a:p>
          <a:p>
            <a:pPr marL="0" indent="0">
              <a:buNone/>
            </a:pPr>
            <a:endParaRPr lang="en-US" sz="2800" b="1" dirty="0">
              <a:solidFill>
                <a:srgbClr val="00B0F0"/>
              </a:solidFill>
            </a:endParaRPr>
          </a:p>
          <a:p>
            <a:pPr marL="0" indent="0">
              <a:buNone/>
            </a:pPr>
            <a:r>
              <a:rPr lang="en-US" dirty="0" smtClean="0">
                <a:solidFill>
                  <a:srgbClr val="0070C0"/>
                </a:solidFill>
              </a:rPr>
              <a:t>	Customer-Driven </a:t>
            </a:r>
            <a:r>
              <a:rPr lang="en-US" dirty="0">
                <a:solidFill>
                  <a:srgbClr val="0070C0"/>
                </a:solidFill>
              </a:rPr>
              <a:t>Marketing Strategy</a:t>
            </a:r>
            <a:endParaRPr lang="en-US" sz="2800" b="1" dirty="0" smtClean="0">
              <a:solidFill>
                <a:srgbClr val="0070C0"/>
              </a:solidFill>
              <a:latin typeface="Calibri" panose="020F0502020204030204" pitchFamily="34" charset="0"/>
            </a:endParaRPr>
          </a:p>
          <a:p>
            <a:endParaRPr lang="en-US" sz="2800" b="1" dirty="0" smtClean="0">
              <a:solidFill>
                <a:srgbClr val="0070C0"/>
              </a:solidFill>
              <a:latin typeface="Calibri" panose="020F0502020204030204" pitchFamily="34" charset="0"/>
            </a:endParaRPr>
          </a:p>
          <a:p>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7148985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972" y="162839"/>
            <a:ext cx="8767688" cy="559426"/>
          </a:xfrm>
        </p:spPr>
        <p:txBody>
          <a:bodyPr anchor="b">
            <a:noAutofit/>
          </a:bodyPr>
          <a:lstStyle/>
          <a:p>
            <a:pPr algn="ctr"/>
            <a:r>
              <a:rPr lang="en-US" altLang="en-US" sz="4000" dirty="0">
                <a:latin typeface="+mn-lt"/>
              </a:rPr>
              <a:t>Customer-Driven Marketing Strategy</a:t>
            </a: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2</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sz="2800" b="1" dirty="0" smtClean="0">
                <a:latin typeface="Calibri" panose="020F0502020204030204" pitchFamily="34" charset="0"/>
              </a:rPr>
              <a:t> </a:t>
            </a:r>
            <a:r>
              <a:rPr lang="en-US" dirty="0"/>
              <a:t>List and discuss the major bases for segmenting consumer and business markets.</a:t>
            </a:r>
            <a:endParaRPr lang="en-US" sz="2800" b="1" dirty="0" smtClean="0">
              <a:latin typeface="Calibri" panose="020F0502020204030204" pitchFamily="34" charset="0"/>
            </a:endParaRPr>
          </a:p>
          <a:p>
            <a:pPr marL="0" indent="0">
              <a:buNone/>
            </a:pPr>
            <a:endParaRPr lang="en-US" dirty="0" smtClean="0">
              <a:solidFill>
                <a:srgbClr val="0070C0"/>
              </a:solidFill>
            </a:endParaRPr>
          </a:p>
          <a:p>
            <a:pPr marL="0" indent="0">
              <a:buNone/>
            </a:pPr>
            <a:r>
              <a:rPr lang="en-US" dirty="0" smtClean="0">
                <a:solidFill>
                  <a:srgbClr val="0070C0"/>
                </a:solidFill>
              </a:rPr>
              <a:t>	Market </a:t>
            </a:r>
            <a:r>
              <a:rPr lang="en-US" dirty="0">
                <a:solidFill>
                  <a:srgbClr val="0070C0"/>
                </a:solidFill>
              </a:rPr>
              <a:t>Segmentation</a:t>
            </a:r>
            <a:endParaRPr lang="en-US" sz="2800" b="1" dirty="0">
              <a:solidFill>
                <a:srgbClr val="0070C0"/>
              </a:solidFill>
            </a:endParaRPr>
          </a:p>
          <a:p>
            <a:endParaRPr lang="en-US" sz="2800" b="1" dirty="0" smtClean="0">
              <a:latin typeface="Calibri" panose="020F0502020204030204" pitchFamily="34" charset="0"/>
            </a:endParaRPr>
          </a:p>
          <a:p>
            <a:endParaRPr lang="en-US" sz="2800" b="1" dirty="0" smtClean="0">
              <a:latin typeface="Calibri" panose="020F0502020204030204" pitchFamily="34" charset="0"/>
            </a:endParaRPr>
          </a:p>
          <a:p>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3701395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3"/>
          <p:cNvSpPr>
            <a:spLocks noGrp="1"/>
          </p:cNvSpPr>
          <p:nvPr>
            <p:ph idx="1"/>
          </p:nvPr>
        </p:nvSpPr>
        <p:spPr/>
        <p:txBody>
          <a:bodyPr/>
          <a:lstStyle/>
          <a:p>
            <a:pPr>
              <a:buFontTx/>
              <a:buNone/>
            </a:pPr>
            <a:r>
              <a:rPr lang="en-US" altLang="en-US" b="1" dirty="0" smtClean="0"/>
              <a:t>Market segmentation </a:t>
            </a:r>
            <a:r>
              <a:rPr lang="en-US" altLang="en-US" dirty="0" smtClean="0"/>
              <a:t>requires dividing a market into smaller segments with distinct needs, characteristics, or behaviors that might require separate marketing strategies or mixes.</a:t>
            </a:r>
          </a:p>
        </p:txBody>
      </p:sp>
      <p:sp>
        <p:nvSpPr>
          <p:cNvPr id="6" name="Rectangle 2"/>
          <p:cNvSpPr>
            <a:spLocks noGrp="1" noChangeArrowheads="1"/>
          </p:cNvSpPr>
          <p:nvPr>
            <p:ph type="title"/>
          </p:nvPr>
        </p:nvSpPr>
        <p:spPr>
          <a:xfrm>
            <a:off x="628650" y="36576"/>
            <a:ext cx="7886700" cy="556833"/>
          </a:xfrm>
        </p:spPr>
        <p:txBody>
          <a:bodyPr anchor="b">
            <a:noAutofit/>
          </a:bodyPr>
          <a:lstStyle/>
          <a:p>
            <a:pPr algn="ctr"/>
            <a:r>
              <a:rPr lang="en-US" altLang="en-US" sz="3600" b="1" dirty="0">
                <a:solidFill>
                  <a:srgbClr val="0070C0"/>
                </a:solidFill>
                <a:latin typeface="+mn-lt"/>
              </a:rPr>
              <a:t>Market Segmentation</a:t>
            </a:r>
          </a:p>
        </p:txBody>
      </p:sp>
      <p:sp>
        <p:nvSpPr>
          <p:cNvPr id="4" name="Footer Placeholder 6"/>
          <p:cNvSpPr>
            <a:spLocks noGrp="1"/>
          </p:cNvSpPr>
          <p:nvPr>
            <p:ph type="ftr" sz="quarter" idx="11"/>
          </p:nvPr>
        </p:nvSpPr>
        <p:spPr>
          <a:xfrm>
            <a:off x="3028949" y="6516687"/>
            <a:ext cx="3086100" cy="273844"/>
          </a:xfrm>
        </p:spPr>
        <p:txBody>
          <a:bodyPr/>
          <a:lstStyle/>
          <a:p>
            <a:r>
              <a:rPr lang="en-US" sz="1200" dirty="0" smtClean="0">
                <a:solidFill>
                  <a:prstClr val="black"/>
                </a:solidFill>
                <a:latin typeface="+mn-lt"/>
              </a:rPr>
              <a:t>Copyright © 2016 Pearson Education, Inc.</a:t>
            </a:r>
            <a:endParaRPr lang="en-US" sz="1200" dirty="0">
              <a:solidFill>
                <a:prstClr val="black"/>
              </a:solidFill>
              <a:latin typeface="+mn-lt"/>
            </a:endParaRP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7-9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5333713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2108</TotalTime>
  <Words>8080</Words>
  <Application>Microsoft Office PowerPoint</Application>
  <PresentationFormat>On-screen Show (4:3)</PresentationFormat>
  <Paragraphs>661</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Principles of Marketing</vt:lpstr>
      <vt:lpstr>Customer-Driven Marketing Strategy</vt:lpstr>
      <vt:lpstr>Customer-Driven Marketing Strategy</vt:lpstr>
      <vt:lpstr>Customer-Driven Marketing Strategy</vt:lpstr>
      <vt:lpstr>Customer-Driven Marketing Strategy</vt:lpstr>
      <vt:lpstr>Customer-Driven Marketing Strategy</vt:lpstr>
      <vt:lpstr>Customer-Driven Marketing Strategy</vt:lpstr>
      <vt:lpstr>Customer-Driven Marketing Strategy</vt:lpstr>
      <vt:lpstr>Market Segmentation</vt:lpstr>
      <vt:lpstr>Market Segmentation</vt:lpstr>
      <vt:lpstr>Market Segmentation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Customer-Driven Marketing Strategy</vt:lpstr>
      <vt:lpstr>Customer-Driven Marketing Strategy</vt:lpstr>
      <vt:lpstr> Market Targeting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Customer-Driven Marketing Strategy</vt:lpstr>
      <vt:lpstr>Customer-Driven Marketing Strategy</vt:lpstr>
      <vt:lpstr>Differentiation and Positioning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Communicating and Delivering the Chosen Position</vt:lpstr>
      <vt:lpstr>Customer-Driven Marketing Strategy</vt:lpstr>
      <vt:lpstr>Principles of Marketing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Martin</dc:creator>
  <cp:lastModifiedBy>Desktop Services</cp:lastModifiedBy>
  <cp:revision>155</cp:revision>
  <dcterms:created xsi:type="dcterms:W3CDTF">2014-09-18T21:10:13Z</dcterms:created>
  <dcterms:modified xsi:type="dcterms:W3CDTF">2015-09-22T18:58:47Z</dcterms:modified>
</cp:coreProperties>
</file>