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13"/>
  </p:notesMasterIdLst>
  <p:handoutMasterIdLst>
    <p:handoutMasterId r:id="rId14"/>
  </p:handoutMasterIdLst>
  <p:sldIdLst>
    <p:sldId id="307" r:id="rId2"/>
    <p:sldId id="256" r:id="rId3"/>
    <p:sldId id="269" r:id="rId4"/>
    <p:sldId id="274" r:id="rId5"/>
    <p:sldId id="273" r:id="rId6"/>
    <p:sldId id="270" r:id="rId7"/>
    <p:sldId id="265" r:id="rId8"/>
    <p:sldId id="266" r:id="rId9"/>
    <p:sldId id="267" r:id="rId10"/>
    <p:sldId id="271" r:id="rId11"/>
    <p:sldId id="272" r:id="rId1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87"/>
    <p:restoredTop sz="90929"/>
  </p:normalViewPr>
  <p:slideViewPr>
    <p:cSldViewPr>
      <p:cViewPr varScale="1">
        <p:scale>
          <a:sx n="58" d="100"/>
          <a:sy n="58" d="100"/>
        </p:scale>
        <p:origin x="86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2531"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2532"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2533"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066593C-DCBF-4DFA-A13C-A47F797FDE09}"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5045B27-8D2B-4444-B06B-9AABD2B22FDD}"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098" name="Group 2"/>
          <p:cNvGrpSpPr>
            <a:grpSpLocks/>
          </p:cNvGrpSpPr>
          <p:nvPr/>
        </p:nvGrpSpPr>
        <p:grpSpPr bwMode="auto">
          <a:xfrm>
            <a:off x="0" y="0"/>
            <a:ext cx="8478838" cy="6173788"/>
            <a:chOff x="0" y="0"/>
            <a:chExt cx="5341" cy="3889"/>
          </a:xfrm>
        </p:grpSpPr>
        <p:sp>
          <p:nvSpPr>
            <p:cNvPr id="4099" name="Freeform 3"/>
            <p:cNvSpPr>
              <a:spLocks/>
            </p:cNvSpPr>
            <p:nvPr/>
          </p:nvSpPr>
          <p:spPr bwMode="auto">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a:noFill/>
              <a:round/>
              <a:headEnd type="none" w="sm" len="sm"/>
              <a:tailEnd type="none" w="sm" len="sm"/>
            </a:ln>
            <a:effectLst/>
          </p:spPr>
          <p:txBody>
            <a:bodyPr/>
            <a:lstStyle/>
            <a:p>
              <a:endParaRPr lang="en-US"/>
            </a:p>
          </p:txBody>
        </p:sp>
        <p:sp>
          <p:nvSpPr>
            <p:cNvPr id="4100" name="Freeform 4"/>
            <p:cNvSpPr>
              <a:spLocks/>
            </p:cNvSpPr>
            <p:nvPr/>
          </p:nvSpPr>
          <p:spPr bwMode="auto">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a:noFill/>
              <a:round/>
              <a:headEnd type="none" w="sm" len="sm"/>
              <a:tailEnd type="none" w="sm" len="sm"/>
            </a:ln>
            <a:effectLst/>
          </p:spPr>
          <p:txBody>
            <a:bodyPr/>
            <a:lstStyle/>
            <a:p>
              <a:endParaRPr lang="en-US"/>
            </a:p>
          </p:txBody>
        </p:sp>
        <p:sp>
          <p:nvSpPr>
            <p:cNvPr id="4101" name="Freeform 5"/>
            <p:cNvSpPr>
              <a:spLocks/>
            </p:cNvSpPr>
            <p:nvPr/>
          </p:nvSpPr>
          <p:spPr bwMode="auto">
            <a:xfrm>
              <a:off x="2187" y="0"/>
              <a:ext cx="2859"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a:noFill/>
              <a:round/>
              <a:headEnd type="none" w="sm" len="sm"/>
              <a:tailEnd type="none" w="sm" len="sm"/>
            </a:ln>
            <a:effectLst/>
          </p:spPr>
          <p:txBody>
            <a:bodyPr/>
            <a:lstStyle/>
            <a:p>
              <a:endParaRPr lang="en-US"/>
            </a:p>
          </p:txBody>
        </p:sp>
        <p:sp>
          <p:nvSpPr>
            <p:cNvPr id="4102" name="Freeform 6"/>
            <p:cNvSpPr>
              <a:spLocks/>
            </p:cNvSpPr>
            <p:nvPr/>
          </p:nvSpPr>
          <p:spPr bwMode="auto">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a:noFill/>
              <a:round/>
              <a:headEnd type="none" w="sm" len="sm"/>
              <a:tailEnd type="none" w="sm" len="sm"/>
            </a:ln>
            <a:effectLst/>
          </p:spPr>
          <p:txBody>
            <a:bodyPr/>
            <a:lstStyle/>
            <a:p>
              <a:endParaRPr lang="en-US"/>
            </a:p>
          </p:txBody>
        </p:sp>
      </p:grpSp>
      <p:sp>
        <p:nvSpPr>
          <p:cNvPr id="4103"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4104"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2" charset="2"/>
              <a:buNone/>
              <a:defRPr/>
            </a:lvl1pPr>
          </a:lstStyle>
          <a:p>
            <a:r>
              <a:rPr lang="en-US"/>
              <a:t>Click to edit Master subtitle style</a:t>
            </a:r>
          </a:p>
        </p:txBody>
      </p:sp>
      <p:sp>
        <p:nvSpPr>
          <p:cNvPr id="4105" name="Rectangle 9"/>
          <p:cNvSpPr>
            <a:spLocks noGrp="1" noChangeArrowheads="1"/>
          </p:cNvSpPr>
          <p:nvPr>
            <p:ph type="dt" sz="quarter" idx="2"/>
          </p:nvPr>
        </p:nvSpPr>
        <p:spPr/>
        <p:txBody>
          <a:bodyPr/>
          <a:lstStyle>
            <a:lvl1pPr>
              <a:defRPr>
                <a:solidFill>
                  <a:srgbClr val="FFFFFF"/>
                </a:solidFill>
              </a:defRPr>
            </a:lvl1pPr>
          </a:lstStyle>
          <a:p>
            <a:fld id="{4660D38F-9A23-426E-8904-2B8814B0A5F9}" type="datetime1">
              <a:rPr lang="en-US" smtClean="0"/>
              <a:t>8/8/2018</a:t>
            </a:fld>
            <a:endParaRPr lang="en-US"/>
          </a:p>
        </p:txBody>
      </p:sp>
      <p:sp>
        <p:nvSpPr>
          <p:cNvPr id="4106" name="Rectangle 10"/>
          <p:cNvSpPr>
            <a:spLocks noGrp="1" noChangeArrowheads="1"/>
          </p:cNvSpPr>
          <p:nvPr>
            <p:ph type="ftr" sz="quarter" idx="3"/>
          </p:nvPr>
        </p:nvSpPr>
        <p:spPr/>
        <p:txBody>
          <a:bodyPr/>
          <a:lstStyle>
            <a:lvl1pPr>
              <a:defRPr>
                <a:solidFill>
                  <a:srgbClr val="FFFFFF"/>
                </a:solidFill>
              </a:defRPr>
            </a:lvl1pPr>
          </a:lstStyle>
          <a:p>
            <a:r>
              <a:rPr lang="en-US"/>
              <a:t>Dr. Barry A. Zulauf </a:t>
            </a:r>
          </a:p>
        </p:txBody>
      </p:sp>
      <p:sp>
        <p:nvSpPr>
          <p:cNvPr id="4107" name="Rectangle 11"/>
          <p:cNvSpPr>
            <a:spLocks noGrp="1" noChangeArrowheads="1"/>
          </p:cNvSpPr>
          <p:nvPr>
            <p:ph type="sldNum" sz="quarter" idx="4"/>
          </p:nvPr>
        </p:nvSpPr>
        <p:spPr/>
        <p:txBody>
          <a:bodyPr/>
          <a:lstStyle>
            <a:lvl1pPr>
              <a:defRPr>
                <a:solidFill>
                  <a:srgbClr val="FFFFFF"/>
                </a:solidFill>
              </a:defRPr>
            </a:lvl1pPr>
          </a:lstStyle>
          <a:p>
            <a:fld id="{2095A70B-D4C1-4A85-884A-C3A599F353C0}"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DF1B822-E35E-489F-83D0-4058A0BD824C}" type="datetime1">
              <a:rPr lang="en-US" smtClean="0"/>
              <a:t>8/8/2018</a:t>
            </a:fld>
            <a:endParaRPr lang="en-US"/>
          </a:p>
        </p:txBody>
      </p:sp>
      <p:sp>
        <p:nvSpPr>
          <p:cNvPr id="5" name="Footer Placeholder 4"/>
          <p:cNvSpPr>
            <a:spLocks noGrp="1"/>
          </p:cNvSpPr>
          <p:nvPr>
            <p:ph type="ftr" sz="quarter" idx="11"/>
          </p:nvPr>
        </p:nvSpPr>
        <p:spPr/>
        <p:txBody>
          <a:bodyPr/>
          <a:lstStyle>
            <a:lvl1pPr>
              <a:defRPr/>
            </a:lvl1pPr>
          </a:lstStyle>
          <a:p>
            <a:r>
              <a:rPr lang="en-US"/>
              <a:t>Dr. Barry A. Zulauf </a:t>
            </a:r>
          </a:p>
        </p:txBody>
      </p:sp>
      <p:sp>
        <p:nvSpPr>
          <p:cNvPr id="6" name="Slide Number Placeholder 5"/>
          <p:cNvSpPr>
            <a:spLocks noGrp="1"/>
          </p:cNvSpPr>
          <p:nvPr>
            <p:ph type="sldNum" sz="quarter" idx="12"/>
          </p:nvPr>
        </p:nvSpPr>
        <p:spPr/>
        <p:txBody>
          <a:bodyPr/>
          <a:lstStyle>
            <a:lvl1pPr>
              <a:defRPr/>
            </a:lvl1pPr>
          </a:lstStyle>
          <a:p>
            <a:fld id="{88A0DB6F-7399-41F4-AFD8-13D8E81EB108}"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5CFFFCC-E8C8-4CD2-B83D-84CB19A1BB34}" type="datetime1">
              <a:rPr lang="en-US" smtClean="0"/>
              <a:t>8/8/2018</a:t>
            </a:fld>
            <a:endParaRPr lang="en-US"/>
          </a:p>
        </p:txBody>
      </p:sp>
      <p:sp>
        <p:nvSpPr>
          <p:cNvPr id="5" name="Footer Placeholder 4"/>
          <p:cNvSpPr>
            <a:spLocks noGrp="1"/>
          </p:cNvSpPr>
          <p:nvPr>
            <p:ph type="ftr" sz="quarter" idx="11"/>
          </p:nvPr>
        </p:nvSpPr>
        <p:spPr/>
        <p:txBody>
          <a:bodyPr/>
          <a:lstStyle>
            <a:lvl1pPr>
              <a:defRPr/>
            </a:lvl1pPr>
          </a:lstStyle>
          <a:p>
            <a:r>
              <a:rPr lang="en-US"/>
              <a:t>Dr. Barry A. Zulauf </a:t>
            </a:r>
          </a:p>
        </p:txBody>
      </p:sp>
      <p:sp>
        <p:nvSpPr>
          <p:cNvPr id="6" name="Slide Number Placeholder 5"/>
          <p:cNvSpPr>
            <a:spLocks noGrp="1"/>
          </p:cNvSpPr>
          <p:nvPr>
            <p:ph type="sldNum" sz="quarter" idx="12"/>
          </p:nvPr>
        </p:nvSpPr>
        <p:spPr/>
        <p:txBody>
          <a:bodyPr/>
          <a:lstStyle>
            <a:lvl1pPr>
              <a:defRPr/>
            </a:lvl1pPr>
          </a:lstStyle>
          <a:p>
            <a:fld id="{2E7E1C63-1C0E-460E-A2D0-3C992F7D9D7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8FCD536-28FB-4383-8354-4F0110FBCE7B}" type="datetime1">
              <a:rPr lang="en-US" smtClean="0"/>
              <a:t>8/8/2018</a:t>
            </a:fld>
            <a:endParaRPr lang="en-US"/>
          </a:p>
        </p:txBody>
      </p:sp>
      <p:sp>
        <p:nvSpPr>
          <p:cNvPr id="5" name="Footer Placeholder 4"/>
          <p:cNvSpPr>
            <a:spLocks noGrp="1"/>
          </p:cNvSpPr>
          <p:nvPr>
            <p:ph type="ftr" sz="quarter" idx="11"/>
          </p:nvPr>
        </p:nvSpPr>
        <p:spPr/>
        <p:txBody>
          <a:bodyPr/>
          <a:lstStyle>
            <a:lvl1pPr>
              <a:defRPr/>
            </a:lvl1pPr>
          </a:lstStyle>
          <a:p>
            <a:r>
              <a:rPr lang="en-US"/>
              <a:t>Dr. Barry A. Zulauf </a:t>
            </a:r>
          </a:p>
        </p:txBody>
      </p:sp>
      <p:sp>
        <p:nvSpPr>
          <p:cNvPr id="6" name="Slide Number Placeholder 5"/>
          <p:cNvSpPr>
            <a:spLocks noGrp="1"/>
          </p:cNvSpPr>
          <p:nvPr>
            <p:ph type="sldNum" sz="quarter" idx="12"/>
          </p:nvPr>
        </p:nvSpPr>
        <p:spPr/>
        <p:txBody>
          <a:bodyPr/>
          <a:lstStyle>
            <a:lvl1pPr>
              <a:defRPr/>
            </a:lvl1pPr>
          </a:lstStyle>
          <a:p>
            <a:fld id="{5CDB9C27-ADF2-4DA8-B127-EEA0618F3BD7}"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C4B7DE8-312F-468E-A5C4-93672972B91F}" type="datetime1">
              <a:rPr lang="en-US" smtClean="0"/>
              <a:t>8/8/2018</a:t>
            </a:fld>
            <a:endParaRPr lang="en-US"/>
          </a:p>
        </p:txBody>
      </p:sp>
      <p:sp>
        <p:nvSpPr>
          <p:cNvPr id="5" name="Footer Placeholder 4"/>
          <p:cNvSpPr>
            <a:spLocks noGrp="1"/>
          </p:cNvSpPr>
          <p:nvPr>
            <p:ph type="ftr" sz="quarter" idx="11"/>
          </p:nvPr>
        </p:nvSpPr>
        <p:spPr/>
        <p:txBody>
          <a:bodyPr/>
          <a:lstStyle>
            <a:lvl1pPr>
              <a:defRPr/>
            </a:lvl1pPr>
          </a:lstStyle>
          <a:p>
            <a:r>
              <a:rPr lang="en-US"/>
              <a:t>Dr. Barry A. Zulauf </a:t>
            </a:r>
          </a:p>
        </p:txBody>
      </p:sp>
      <p:sp>
        <p:nvSpPr>
          <p:cNvPr id="6" name="Slide Number Placeholder 5"/>
          <p:cNvSpPr>
            <a:spLocks noGrp="1"/>
          </p:cNvSpPr>
          <p:nvPr>
            <p:ph type="sldNum" sz="quarter" idx="12"/>
          </p:nvPr>
        </p:nvSpPr>
        <p:spPr/>
        <p:txBody>
          <a:bodyPr/>
          <a:lstStyle>
            <a:lvl1pPr>
              <a:defRPr/>
            </a:lvl1pPr>
          </a:lstStyle>
          <a:p>
            <a:fld id="{79D421A9-33D6-4CD7-BA21-45DE873C5A5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D36545AE-264C-4921-9F5C-95F75E5DE010}" type="datetime1">
              <a:rPr lang="en-US" smtClean="0"/>
              <a:t>8/8/2018</a:t>
            </a:fld>
            <a:endParaRPr lang="en-US"/>
          </a:p>
        </p:txBody>
      </p:sp>
      <p:sp>
        <p:nvSpPr>
          <p:cNvPr id="6" name="Footer Placeholder 5"/>
          <p:cNvSpPr>
            <a:spLocks noGrp="1"/>
          </p:cNvSpPr>
          <p:nvPr>
            <p:ph type="ftr" sz="quarter" idx="11"/>
          </p:nvPr>
        </p:nvSpPr>
        <p:spPr/>
        <p:txBody>
          <a:bodyPr/>
          <a:lstStyle>
            <a:lvl1pPr>
              <a:defRPr/>
            </a:lvl1pPr>
          </a:lstStyle>
          <a:p>
            <a:r>
              <a:rPr lang="en-US"/>
              <a:t>Dr. Barry A. Zulauf </a:t>
            </a:r>
          </a:p>
        </p:txBody>
      </p:sp>
      <p:sp>
        <p:nvSpPr>
          <p:cNvPr id="7" name="Slide Number Placeholder 6"/>
          <p:cNvSpPr>
            <a:spLocks noGrp="1"/>
          </p:cNvSpPr>
          <p:nvPr>
            <p:ph type="sldNum" sz="quarter" idx="12"/>
          </p:nvPr>
        </p:nvSpPr>
        <p:spPr/>
        <p:txBody>
          <a:bodyPr/>
          <a:lstStyle>
            <a:lvl1pPr>
              <a:defRPr/>
            </a:lvl1pPr>
          </a:lstStyle>
          <a:p>
            <a:fld id="{A4A3B18C-A883-4666-83A6-FC3CBD2919A8}"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128B0932-C882-46CD-93DD-51C8E2ACD0AB}" type="datetime1">
              <a:rPr lang="en-US" smtClean="0"/>
              <a:t>8/8/2018</a:t>
            </a:fld>
            <a:endParaRPr lang="en-US"/>
          </a:p>
        </p:txBody>
      </p:sp>
      <p:sp>
        <p:nvSpPr>
          <p:cNvPr id="8" name="Footer Placeholder 7"/>
          <p:cNvSpPr>
            <a:spLocks noGrp="1"/>
          </p:cNvSpPr>
          <p:nvPr>
            <p:ph type="ftr" sz="quarter" idx="11"/>
          </p:nvPr>
        </p:nvSpPr>
        <p:spPr/>
        <p:txBody>
          <a:bodyPr/>
          <a:lstStyle>
            <a:lvl1pPr>
              <a:defRPr/>
            </a:lvl1pPr>
          </a:lstStyle>
          <a:p>
            <a:r>
              <a:rPr lang="en-US"/>
              <a:t>Dr. Barry A. Zulauf </a:t>
            </a:r>
          </a:p>
        </p:txBody>
      </p:sp>
      <p:sp>
        <p:nvSpPr>
          <p:cNvPr id="9" name="Slide Number Placeholder 8"/>
          <p:cNvSpPr>
            <a:spLocks noGrp="1"/>
          </p:cNvSpPr>
          <p:nvPr>
            <p:ph type="sldNum" sz="quarter" idx="12"/>
          </p:nvPr>
        </p:nvSpPr>
        <p:spPr/>
        <p:txBody>
          <a:bodyPr/>
          <a:lstStyle>
            <a:lvl1pPr>
              <a:defRPr/>
            </a:lvl1pPr>
          </a:lstStyle>
          <a:p>
            <a:fld id="{793E67D2-1296-4B22-8A96-A9E4EB712B80}"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AD07BEE-9AE3-46EE-A92D-B99C4A6C5228}" type="datetime1">
              <a:rPr lang="en-US" smtClean="0"/>
              <a:t>8/8/2018</a:t>
            </a:fld>
            <a:endParaRPr lang="en-US"/>
          </a:p>
        </p:txBody>
      </p:sp>
      <p:sp>
        <p:nvSpPr>
          <p:cNvPr id="4" name="Footer Placeholder 3"/>
          <p:cNvSpPr>
            <a:spLocks noGrp="1"/>
          </p:cNvSpPr>
          <p:nvPr>
            <p:ph type="ftr" sz="quarter" idx="11"/>
          </p:nvPr>
        </p:nvSpPr>
        <p:spPr/>
        <p:txBody>
          <a:bodyPr/>
          <a:lstStyle>
            <a:lvl1pPr>
              <a:defRPr/>
            </a:lvl1pPr>
          </a:lstStyle>
          <a:p>
            <a:r>
              <a:rPr lang="en-US"/>
              <a:t>Dr. Barry A. Zulauf </a:t>
            </a:r>
          </a:p>
        </p:txBody>
      </p:sp>
      <p:sp>
        <p:nvSpPr>
          <p:cNvPr id="5" name="Slide Number Placeholder 4"/>
          <p:cNvSpPr>
            <a:spLocks noGrp="1"/>
          </p:cNvSpPr>
          <p:nvPr>
            <p:ph type="sldNum" sz="quarter" idx="12"/>
          </p:nvPr>
        </p:nvSpPr>
        <p:spPr/>
        <p:txBody>
          <a:bodyPr/>
          <a:lstStyle>
            <a:lvl1pPr>
              <a:defRPr/>
            </a:lvl1pPr>
          </a:lstStyle>
          <a:p>
            <a:fld id="{3D859451-6AD2-4421-A3B1-0A1787157D61}"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76DED05D-E5D9-4B5D-AA4F-F16E67E949EA}" type="datetime1">
              <a:rPr lang="en-US" smtClean="0"/>
              <a:t>8/8/2018</a:t>
            </a:fld>
            <a:endParaRPr lang="en-US"/>
          </a:p>
        </p:txBody>
      </p:sp>
      <p:sp>
        <p:nvSpPr>
          <p:cNvPr id="3" name="Footer Placeholder 2"/>
          <p:cNvSpPr>
            <a:spLocks noGrp="1"/>
          </p:cNvSpPr>
          <p:nvPr>
            <p:ph type="ftr" sz="quarter" idx="11"/>
          </p:nvPr>
        </p:nvSpPr>
        <p:spPr/>
        <p:txBody>
          <a:bodyPr/>
          <a:lstStyle>
            <a:lvl1pPr>
              <a:defRPr/>
            </a:lvl1pPr>
          </a:lstStyle>
          <a:p>
            <a:r>
              <a:rPr lang="en-US"/>
              <a:t>Dr. Barry A. Zulauf </a:t>
            </a:r>
          </a:p>
        </p:txBody>
      </p:sp>
      <p:sp>
        <p:nvSpPr>
          <p:cNvPr id="4" name="Slide Number Placeholder 3"/>
          <p:cNvSpPr>
            <a:spLocks noGrp="1"/>
          </p:cNvSpPr>
          <p:nvPr>
            <p:ph type="sldNum" sz="quarter" idx="12"/>
          </p:nvPr>
        </p:nvSpPr>
        <p:spPr/>
        <p:txBody>
          <a:bodyPr/>
          <a:lstStyle>
            <a:lvl1pPr>
              <a:defRPr/>
            </a:lvl1pPr>
          </a:lstStyle>
          <a:p>
            <a:fld id="{ED7415E8-435D-44AE-AB6F-AC9FEFB57BF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E318546E-47CF-4D63-B0A6-F10133CB115A}" type="datetime1">
              <a:rPr lang="en-US" smtClean="0"/>
              <a:t>8/8/2018</a:t>
            </a:fld>
            <a:endParaRPr lang="en-US"/>
          </a:p>
        </p:txBody>
      </p:sp>
      <p:sp>
        <p:nvSpPr>
          <p:cNvPr id="6" name="Footer Placeholder 5"/>
          <p:cNvSpPr>
            <a:spLocks noGrp="1"/>
          </p:cNvSpPr>
          <p:nvPr>
            <p:ph type="ftr" sz="quarter" idx="11"/>
          </p:nvPr>
        </p:nvSpPr>
        <p:spPr/>
        <p:txBody>
          <a:bodyPr/>
          <a:lstStyle>
            <a:lvl1pPr>
              <a:defRPr/>
            </a:lvl1pPr>
          </a:lstStyle>
          <a:p>
            <a:r>
              <a:rPr lang="en-US"/>
              <a:t>Dr. Barry A. Zulauf </a:t>
            </a:r>
          </a:p>
        </p:txBody>
      </p:sp>
      <p:sp>
        <p:nvSpPr>
          <p:cNvPr id="7" name="Slide Number Placeholder 6"/>
          <p:cNvSpPr>
            <a:spLocks noGrp="1"/>
          </p:cNvSpPr>
          <p:nvPr>
            <p:ph type="sldNum" sz="quarter" idx="12"/>
          </p:nvPr>
        </p:nvSpPr>
        <p:spPr/>
        <p:txBody>
          <a:bodyPr/>
          <a:lstStyle>
            <a:lvl1pPr>
              <a:defRPr/>
            </a:lvl1pPr>
          </a:lstStyle>
          <a:p>
            <a:fld id="{8B04561A-C4A1-4D96-A729-B8E03A855C66}"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C35A287D-AF14-41F1-B16D-3581E5B99FBC}" type="datetime1">
              <a:rPr lang="en-US" smtClean="0"/>
              <a:t>8/8/2018</a:t>
            </a:fld>
            <a:endParaRPr lang="en-US"/>
          </a:p>
        </p:txBody>
      </p:sp>
      <p:sp>
        <p:nvSpPr>
          <p:cNvPr id="6" name="Footer Placeholder 5"/>
          <p:cNvSpPr>
            <a:spLocks noGrp="1"/>
          </p:cNvSpPr>
          <p:nvPr>
            <p:ph type="ftr" sz="quarter" idx="11"/>
          </p:nvPr>
        </p:nvSpPr>
        <p:spPr/>
        <p:txBody>
          <a:bodyPr/>
          <a:lstStyle>
            <a:lvl1pPr>
              <a:defRPr/>
            </a:lvl1pPr>
          </a:lstStyle>
          <a:p>
            <a:r>
              <a:rPr lang="en-US"/>
              <a:t>Dr. Barry A. Zulauf </a:t>
            </a:r>
          </a:p>
        </p:txBody>
      </p:sp>
      <p:sp>
        <p:nvSpPr>
          <p:cNvPr id="7" name="Slide Number Placeholder 6"/>
          <p:cNvSpPr>
            <a:spLocks noGrp="1"/>
          </p:cNvSpPr>
          <p:nvPr>
            <p:ph type="sldNum" sz="quarter" idx="12"/>
          </p:nvPr>
        </p:nvSpPr>
        <p:spPr/>
        <p:txBody>
          <a:bodyPr/>
          <a:lstStyle>
            <a:lvl1pPr>
              <a:defRPr/>
            </a:lvl1pPr>
          </a:lstStyle>
          <a:p>
            <a:fld id="{FF43F153-9F61-48C0-A9AF-2C0D63C3F602}"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074" name="Group 1026"/>
          <p:cNvGrpSpPr>
            <a:grpSpLocks/>
          </p:cNvGrpSpPr>
          <p:nvPr/>
        </p:nvGrpSpPr>
        <p:grpSpPr bwMode="auto">
          <a:xfrm>
            <a:off x="0" y="0"/>
            <a:ext cx="8478838" cy="6173788"/>
            <a:chOff x="0" y="0"/>
            <a:chExt cx="5341" cy="3889"/>
          </a:xfrm>
        </p:grpSpPr>
        <p:sp>
          <p:nvSpPr>
            <p:cNvPr id="3075" name="Freeform 1027"/>
            <p:cNvSpPr>
              <a:spLocks/>
            </p:cNvSpPr>
            <p:nvPr/>
          </p:nvSpPr>
          <p:spPr bwMode="auto">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a:noFill/>
              <a:round/>
              <a:headEnd type="none" w="sm" len="sm"/>
              <a:tailEnd type="none" w="sm" len="sm"/>
            </a:ln>
            <a:effectLst/>
          </p:spPr>
          <p:txBody>
            <a:bodyPr/>
            <a:lstStyle/>
            <a:p>
              <a:endParaRPr lang="en-US"/>
            </a:p>
          </p:txBody>
        </p:sp>
        <p:sp>
          <p:nvSpPr>
            <p:cNvPr id="3076" name="Freeform 1028"/>
            <p:cNvSpPr>
              <a:spLocks/>
            </p:cNvSpPr>
            <p:nvPr/>
          </p:nvSpPr>
          <p:spPr bwMode="auto">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a:noFill/>
              <a:round/>
              <a:headEnd type="none" w="sm" len="sm"/>
              <a:tailEnd type="none" w="sm" len="sm"/>
            </a:ln>
            <a:effectLst/>
          </p:spPr>
          <p:txBody>
            <a:bodyPr/>
            <a:lstStyle/>
            <a:p>
              <a:endParaRPr lang="en-US"/>
            </a:p>
          </p:txBody>
        </p:sp>
        <p:sp>
          <p:nvSpPr>
            <p:cNvPr id="3077" name="Freeform 1029"/>
            <p:cNvSpPr>
              <a:spLocks/>
            </p:cNvSpPr>
            <p:nvPr/>
          </p:nvSpPr>
          <p:spPr bwMode="auto">
            <a:xfrm>
              <a:off x="2187" y="0"/>
              <a:ext cx="2859"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a:noFill/>
              <a:round/>
              <a:headEnd type="none" w="sm" len="sm"/>
              <a:tailEnd type="none" w="sm" len="sm"/>
            </a:ln>
            <a:effectLst/>
          </p:spPr>
          <p:txBody>
            <a:bodyPr/>
            <a:lstStyle/>
            <a:p>
              <a:endParaRPr lang="en-US"/>
            </a:p>
          </p:txBody>
        </p:sp>
        <p:sp>
          <p:nvSpPr>
            <p:cNvPr id="3078" name="Freeform 1030"/>
            <p:cNvSpPr>
              <a:spLocks/>
            </p:cNvSpPr>
            <p:nvPr/>
          </p:nvSpPr>
          <p:spPr bwMode="auto">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a:noFill/>
              <a:round/>
              <a:headEnd type="none" w="sm" len="sm"/>
              <a:tailEnd type="none" w="sm" len="sm"/>
            </a:ln>
            <a:effectLst/>
          </p:spPr>
          <p:txBody>
            <a:bodyPr/>
            <a:lstStyle/>
            <a:p>
              <a:endParaRPr lang="en-US"/>
            </a:p>
          </p:txBody>
        </p:sp>
      </p:grpSp>
      <p:sp>
        <p:nvSpPr>
          <p:cNvPr id="3079" name="Rectangle 1031"/>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080" name="Rectangle 1032"/>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vl1pPr>
          </a:lstStyle>
          <a:p>
            <a:fld id="{73858993-225A-47AC-BCE9-C1A1EB80B319}" type="datetime1">
              <a:rPr lang="en-US" smtClean="0"/>
              <a:t>8/8/2018</a:t>
            </a:fld>
            <a:endParaRPr lang="en-US"/>
          </a:p>
        </p:txBody>
      </p:sp>
      <p:sp>
        <p:nvSpPr>
          <p:cNvPr id="3081" name="Rectangle 1033"/>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chemeClr val="tx2"/>
                </a:solidFill>
              </a:defRPr>
            </a:lvl1pPr>
          </a:lstStyle>
          <a:p>
            <a:r>
              <a:rPr lang="en-US"/>
              <a:t>Dr. Barry A. Zulauf </a:t>
            </a:r>
          </a:p>
        </p:txBody>
      </p:sp>
      <p:sp>
        <p:nvSpPr>
          <p:cNvPr id="3082" name="Rectangle 1034"/>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fld id="{FA74E1DE-04A0-4532-A471-5B0FBDB27E7D}" type="slidenum">
              <a:rPr lang="en-US"/>
              <a:pPr/>
              <a:t>‹#›</a:t>
            </a:fld>
            <a:endParaRPr lang="en-US"/>
          </a:p>
        </p:txBody>
      </p:sp>
      <p:sp>
        <p:nvSpPr>
          <p:cNvPr id="3083" name="Rectangle 1035"/>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fontAlgn="base">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tx2"/>
        </a:buClr>
        <a:buSzPct val="7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hyperlink" Target="mailto:zulaufba@jmu.edu" TargetMode="External"/><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CE426BE-EC49-4500-82A2-3D53677D1FA4}"/>
              </a:ext>
            </a:extLst>
          </p:cNvPr>
          <p:cNvSpPr>
            <a:spLocks noGrp="1"/>
          </p:cNvSpPr>
          <p:nvPr>
            <p:ph type="dt" sz="half" idx="10"/>
          </p:nvPr>
        </p:nvSpPr>
        <p:spPr/>
        <p:txBody>
          <a:bodyPr/>
          <a:lstStyle/>
          <a:p>
            <a:pPr>
              <a:defRPr/>
            </a:pPr>
            <a:fld id="{97A1F4E5-DAAD-4C17-9B1E-62A09A28805C}" type="datetime1">
              <a:rPr lang="en-US" smtClean="0"/>
              <a:pPr>
                <a:defRPr/>
              </a:pPr>
              <a:t>8/8/2018</a:t>
            </a:fld>
            <a:endParaRPr lang="en-US"/>
          </a:p>
        </p:txBody>
      </p:sp>
      <p:sp>
        <p:nvSpPr>
          <p:cNvPr id="6" name="Footer Placeholder 5">
            <a:extLst>
              <a:ext uri="{FF2B5EF4-FFF2-40B4-BE49-F238E27FC236}">
                <a16:creationId xmlns:a16="http://schemas.microsoft.com/office/drawing/2014/main" id="{853BDF9B-03E8-4C42-A845-4741EE80E4FB}"/>
              </a:ext>
            </a:extLst>
          </p:cNvPr>
          <p:cNvSpPr>
            <a:spLocks noGrp="1"/>
          </p:cNvSpPr>
          <p:nvPr>
            <p:ph type="ftr" sz="quarter" idx="11"/>
          </p:nvPr>
        </p:nvSpPr>
        <p:spPr/>
        <p:txBody>
          <a:bodyPr/>
          <a:lstStyle/>
          <a:p>
            <a:pPr>
              <a:defRPr/>
            </a:pPr>
            <a:r>
              <a:rPr lang="en-US"/>
              <a:t>Dr. Barry A. Zulauf </a:t>
            </a:r>
          </a:p>
        </p:txBody>
      </p:sp>
      <p:sp>
        <p:nvSpPr>
          <p:cNvPr id="7" name="Slide Number Placeholder 6">
            <a:extLst>
              <a:ext uri="{FF2B5EF4-FFF2-40B4-BE49-F238E27FC236}">
                <a16:creationId xmlns:a16="http://schemas.microsoft.com/office/drawing/2014/main" id="{8EEFF42E-9A26-4B7E-9FBA-90D9D5AA94EB}"/>
              </a:ext>
            </a:extLst>
          </p:cNvPr>
          <p:cNvSpPr>
            <a:spLocks noGrp="1"/>
          </p:cNvSpPr>
          <p:nvPr>
            <p:ph type="sldNum" sz="quarter" idx="12"/>
          </p:nvPr>
        </p:nvSpPr>
        <p:spPr/>
        <p:txBody>
          <a:bodyPr/>
          <a:lstStyle/>
          <a:p>
            <a:pPr>
              <a:defRPr/>
            </a:pPr>
            <a:fld id="{435D9A2F-1EB1-4597-A9C3-3FC1AA5B784B}" type="slidenum">
              <a:rPr lang="en-US" smtClean="0"/>
              <a:pPr>
                <a:defRPr/>
              </a:pPr>
              <a:t>1</a:t>
            </a:fld>
            <a:endParaRPr lang="en-US"/>
          </a:p>
        </p:txBody>
      </p:sp>
      <p:sp>
        <p:nvSpPr>
          <p:cNvPr id="8" name="Rectangle 3">
            <a:extLst>
              <a:ext uri="{FF2B5EF4-FFF2-40B4-BE49-F238E27FC236}">
                <a16:creationId xmlns:a16="http://schemas.microsoft.com/office/drawing/2014/main" id="{F71A6E4F-05B5-4015-A6D0-D741F60AD910}"/>
              </a:ext>
            </a:extLst>
          </p:cNvPr>
          <p:cNvSpPr txBox="1">
            <a:spLocks noChangeArrowheads="1"/>
          </p:cNvSpPr>
          <p:nvPr/>
        </p:nvSpPr>
        <p:spPr bwMode="auto">
          <a:xfrm>
            <a:off x="457200" y="1371600"/>
            <a:ext cx="8229600" cy="41148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28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75000"/>
              <a:buFont typeface="Wingdings" pitchFamily="2" charset="2"/>
              <a:buChar char="n"/>
              <a:defRPr sz="18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sz="18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Char char="–"/>
              <a:defRPr sz="18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Char char="–"/>
              <a:defRPr sz="18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Char char="–"/>
              <a:defRPr sz="18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Char char="–"/>
              <a:defRPr sz="1800">
                <a:solidFill>
                  <a:schemeClr val="tx1"/>
                </a:solidFill>
                <a:effectLst>
                  <a:outerShdw blurRad="38100" dist="38100" dir="2700000" algn="tl">
                    <a:srgbClr val="000000"/>
                  </a:outerShdw>
                </a:effectLst>
                <a:latin typeface="+mn-lt"/>
              </a:defRPr>
            </a:lvl9pPr>
          </a:lstStyle>
          <a:p>
            <a:pPr algn="ctr" eaLnBrk="1" hangingPunct="1">
              <a:buFont typeface="Wingdings" pitchFamily="2" charset="2"/>
              <a:buNone/>
              <a:defRPr/>
            </a:pPr>
            <a:r>
              <a:rPr lang="en-US" sz="3600" b="1" kern="0" dirty="0">
                <a:solidFill>
                  <a:schemeClr val="tx2"/>
                </a:solidFill>
                <a:latin typeface="Times New Roman" pitchFamily="18" charset="0"/>
              </a:rPr>
              <a:t>Introduction To National Security Intelligence</a:t>
            </a:r>
          </a:p>
          <a:p>
            <a:pPr algn="ctr" eaLnBrk="1" hangingPunct="1">
              <a:buFont typeface="Wingdings" pitchFamily="2" charset="2"/>
              <a:buNone/>
              <a:defRPr/>
            </a:pPr>
            <a:endParaRPr lang="en-US" sz="3600" b="1" kern="0" dirty="0">
              <a:solidFill>
                <a:schemeClr val="tx2"/>
              </a:solidFill>
              <a:latin typeface="Times New Roman" pitchFamily="18" charset="0"/>
            </a:endParaRPr>
          </a:p>
          <a:p>
            <a:pPr algn="ctr" eaLnBrk="1" hangingPunct="1">
              <a:buFont typeface="Wingdings" pitchFamily="2" charset="2"/>
              <a:buNone/>
              <a:defRPr/>
            </a:pPr>
            <a:r>
              <a:rPr lang="en-US" kern="0" dirty="0">
                <a:solidFill>
                  <a:schemeClr val="tx2"/>
                </a:solidFill>
                <a:latin typeface="Times New Roman" pitchFamily="18" charset="0"/>
              </a:rPr>
              <a:t>IA 200 </a:t>
            </a:r>
          </a:p>
          <a:p>
            <a:pPr algn="ctr" eaLnBrk="1" hangingPunct="1">
              <a:buFont typeface="Wingdings" pitchFamily="2" charset="2"/>
              <a:buNone/>
              <a:defRPr/>
            </a:pPr>
            <a:r>
              <a:rPr lang="en-US" kern="0" dirty="0">
                <a:solidFill>
                  <a:schemeClr val="tx2"/>
                </a:solidFill>
                <a:latin typeface="Times New Roman" pitchFamily="18" charset="0"/>
              </a:rPr>
              <a:t>James Madison University</a:t>
            </a:r>
          </a:p>
          <a:p>
            <a:pPr algn="ctr" eaLnBrk="1" hangingPunct="1">
              <a:buFont typeface="Wingdings" pitchFamily="2" charset="2"/>
              <a:buNone/>
              <a:defRPr/>
            </a:pPr>
            <a:r>
              <a:rPr lang="en-US" kern="0" dirty="0">
                <a:solidFill>
                  <a:schemeClr val="tx2"/>
                </a:solidFill>
                <a:latin typeface="Times New Roman" pitchFamily="18" charset="0"/>
              </a:rPr>
              <a:t>Harrisonburg, VA</a:t>
            </a:r>
          </a:p>
        </p:txBody>
      </p:sp>
      <p:pic>
        <p:nvPicPr>
          <p:cNvPr id="9" name="Picture 7" descr="CISE Logo">
            <a:extLst>
              <a:ext uri="{FF2B5EF4-FFF2-40B4-BE49-F238E27FC236}">
                <a16:creationId xmlns:a16="http://schemas.microsoft.com/office/drawing/2014/main" id="{742A9411-6839-43BC-9ACC-3AAB5813D5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75" y="2154238"/>
            <a:ext cx="2803525"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6039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206B341C-644A-4D0C-B9BC-538359A9AC44}" type="datetime1">
              <a:rPr lang="en-US" smtClean="0"/>
              <a:t>8/8/2018</a:t>
            </a:fld>
            <a:endParaRPr lang="en-US"/>
          </a:p>
        </p:txBody>
      </p:sp>
      <p:sp>
        <p:nvSpPr>
          <p:cNvPr id="6" name="Footer Placeholder 4"/>
          <p:cNvSpPr>
            <a:spLocks noGrp="1"/>
          </p:cNvSpPr>
          <p:nvPr>
            <p:ph type="ftr" sz="quarter" idx="11"/>
          </p:nvPr>
        </p:nvSpPr>
        <p:spPr/>
        <p:txBody>
          <a:bodyPr/>
          <a:lstStyle/>
          <a:p>
            <a:r>
              <a:rPr lang="en-US"/>
              <a:t>Dr. Barry A. Zulauf </a:t>
            </a:r>
          </a:p>
        </p:txBody>
      </p:sp>
      <p:sp>
        <p:nvSpPr>
          <p:cNvPr id="7" name="Slide Number Placeholder 5"/>
          <p:cNvSpPr>
            <a:spLocks noGrp="1"/>
          </p:cNvSpPr>
          <p:nvPr>
            <p:ph type="sldNum" sz="quarter" idx="12"/>
          </p:nvPr>
        </p:nvSpPr>
        <p:spPr/>
        <p:txBody>
          <a:bodyPr/>
          <a:lstStyle/>
          <a:p>
            <a:fld id="{9216F612-1DC9-4DDF-A403-500347D4C3D8}" type="slidenum">
              <a:rPr lang="en-US"/>
              <a:pPr/>
              <a:t>10</a:t>
            </a:fld>
            <a:endParaRPr lang="en-US"/>
          </a:p>
        </p:txBody>
      </p:sp>
      <p:sp>
        <p:nvSpPr>
          <p:cNvPr id="60418" name="Rectangle 2"/>
          <p:cNvSpPr>
            <a:spLocks noGrp="1" noChangeArrowheads="1"/>
          </p:cNvSpPr>
          <p:nvPr>
            <p:ph type="title"/>
          </p:nvPr>
        </p:nvSpPr>
        <p:spPr/>
        <p:txBody>
          <a:bodyPr/>
          <a:lstStyle/>
          <a:p>
            <a:r>
              <a:rPr lang="en-US"/>
              <a:t>How to Judge Intelligence?</a:t>
            </a:r>
          </a:p>
        </p:txBody>
      </p:sp>
      <p:sp>
        <p:nvSpPr>
          <p:cNvPr id="60419" name="Rectangle 3"/>
          <p:cNvSpPr>
            <a:spLocks noGrp="1" noChangeArrowheads="1"/>
          </p:cNvSpPr>
          <p:nvPr>
            <p:ph type="body" idx="1"/>
          </p:nvPr>
        </p:nvSpPr>
        <p:spPr/>
        <p:txBody>
          <a:bodyPr/>
          <a:lstStyle/>
          <a:p>
            <a:r>
              <a:rPr lang="en-US"/>
              <a:t>Friendly combat over budget process, spend more or less and on what?</a:t>
            </a:r>
          </a:p>
          <a:p>
            <a:r>
              <a:rPr lang="en-US"/>
              <a:t>High, possibly false expectations in Congress, close realistic association in executive</a:t>
            </a:r>
          </a:p>
          <a:p>
            <a:r>
              <a:rPr lang="en-US"/>
              <a:t>Does Congress hear only that intelligence that supports the administration?</a:t>
            </a:r>
          </a:p>
          <a:p>
            <a:r>
              <a:rPr lang="en-US"/>
              <a:t>Pure partisan politics</a:t>
            </a:r>
          </a:p>
        </p:txBody>
      </p:sp>
      <p:pic>
        <p:nvPicPr>
          <p:cNvPr id="60420" name="Picture 4">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1582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220" fill="hold"/>
                                        <p:tgtEl>
                                          <p:spTgt spid="604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042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EADBE64E-7143-4F07-BA13-A505360743AE}" type="datetime1">
              <a:rPr lang="en-US" smtClean="0"/>
              <a:t>8/8/2018</a:t>
            </a:fld>
            <a:endParaRPr lang="en-US"/>
          </a:p>
        </p:txBody>
      </p:sp>
      <p:sp>
        <p:nvSpPr>
          <p:cNvPr id="6" name="Footer Placeholder 4"/>
          <p:cNvSpPr>
            <a:spLocks noGrp="1"/>
          </p:cNvSpPr>
          <p:nvPr>
            <p:ph type="ftr" sz="quarter" idx="11"/>
          </p:nvPr>
        </p:nvSpPr>
        <p:spPr/>
        <p:txBody>
          <a:bodyPr/>
          <a:lstStyle/>
          <a:p>
            <a:r>
              <a:rPr lang="en-US"/>
              <a:t>Dr. Barry A. Zulauf </a:t>
            </a:r>
          </a:p>
        </p:txBody>
      </p:sp>
      <p:sp>
        <p:nvSpPr>
          <p:cNvPr id="7" name="Slide Number Placeholder 5"/>
          <p:cNvSpPr>
            <a:spLocks noGrp="1"/>
          </p:cNvSpPr>
          <p:nvPr>
            <p:ph type="sldNum" sz="quarter" idx="12"/>
          </p:nvPr>
        </p:nvSpPr>
        <p:spPr/>
        <p:txBody>
          <a:bodyPr/>
          <a:lstStyle/>
          <a:p>
            <a:fld id="{7F24F55E-0C62-48BF-B9C8-0ED419ADD365}" type="slidenum">
              <a:rPr lang="en-US"/>
              <a:pPr/>
              <a:t>11</a:t>
            </a:fld>
            <a:endParaRPr lang="en-US"/>
          </a:p>
        </p:txBody>
      </p:sp>
      <p:sp>
        <p:nvSpPr>
          <p:cNvPr id="61442" name="Rectangle 2"/>
          <p:cNvSpPr>
            <a:spLocks noGrp="1" noChangeArrowheads="1"/>
          </p:cNvSpPr>
          <p:nvPr>
            <p:ph type="title"/>
          </p:nvPr>
        </p:nvSpPr>
        <p:spPr/>
        <p:txBody>
          <a:bodyPr/>
          <a:lstStyle/>
          <a:p>
            <a:r>
              <a:rPr lang="en-US" sz="4000"/>
              <a:t>Political Debates over Intelligence</a:t>
            </a:r>
          </a:p>
        </p:txBody>
      </p:sp>
      <p:sp>
        <p:nvSpPr>
          <p:cNvPr id="61443" name="Rectangle 3"/>
          <p:cNvSpPr>
            <a:spLocks noGrp="1" noChangeArrowheads="1"/>
          </p:cNvSpPr>
          <p:nvPr>
            <p:ph type="body" idx="1"/>
          </p:nvPr>
        </p:nvSpPr>
        <p:spPr/>
        <p:txBody>
          <a:bodyPr/>
          <a:lstStyle/>
          <a:p>
            <a:r>
              <a:rPr lang="en-US"/>
              <a:t>Watergate era and journalistic “scoops”</a:t>
            </a:r>
          </a:p>
          <a:p>
            <a:r>
              <a:rPr lang="en-US"/>
              <a:t>Lobbying efforts, ethnic and corporate</a:t>
            </a:r>
          </a:p>
          <a:p>
            <a:r>
              <a:rPr lang="en-US"/>
              <a:t>Domestic agenda vs. international security</a:t>
            </a:r>
          </a:p>
          <a:p>
            <a:r>
              <a:rPr lang="en-US"/>
              <a:t>Civil Liberties vs. national security</a:t>
            </a:r>
          </a:p>
          <a:p>
            <a:r>
              <a:rPr lang="en-US"/>
              <a:t>Activist vs. isolationist U.S. foreign policy</a:t>
            </a:r>
          </a:p>
          <a:p>
            <a:r>
              <a:rPr lang="en-US"/>
              <a:t>Checks and balances “invitation to struggle”</a:t>
            </a:r>
          </a:p>
        </p:txBody>
      </p:sp>
      <p:pic>
        <p:nvPicPr>
          <p:cNvPr id="61444" name="Picture 4">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2583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392" fill="hold"/>
                                        <p:tgtEl>
                                          <p:spTgt spid="614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144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p:cNvSpPr>
            <a:spLocks noGrp="1"/>
          </p:cNvSpPr>
          <p:nvPr>
            <p:ph type="dt" sz="half" idx="10"/>
          </p:nvPr>
        </p:nvSpPr>
        <p:spPr/>
        <p:txBody>
          <a:bodyPr/>
          <a:lstStyle/>
          <a:p>
            <a:fld id="{32B25EF3-6EE6-4EA1-BBE7-224DF159BD4D}" type="datetime1">
              <a:rPr lang="en-US" smtClean="0"/>
              <a:t>8/8/2018</a:t>
            </a:fld>
            <a:endParaRPr lang="en-US"/>
          </a:p>
        </p:txBody>
      </p:sp>
      <p:sp>
        <p:nvSpPr>
          <p:cNvPr id="7" name="Footer Placeholder 5"/>
          <p:cNvSpPr>
            <a:spLocks noGrp="1"/>
          </p:cNvSpPr>
          <p:nvPr>
            <p:ph type="ftr" sz="quarter" idx="11"/>
          </p:nvPr>
        </p:nvSpPr>
        <p:spPr/>
        <p:txBody>
          <a:bodyPr/>
          <a:lstStyle/>
          <a:p>
            <a:r>
              <a:rPr lang="en-US"/>
              <a:t>Dr. Barry A. Zulauf </a:t>
            </a:r>
          </a:p>
        </p:txBody>
      </p:sp>
      <p:sp>
        <p:nvSpPr>
          <p:cNvPr id="8" name="Slide Number Placeholder 6"/>
          <p:cNvSpPr>
            <a:spLocks noGrp="1"/>
          </p:cNvSpPr>
          <p:nvPr>
            <p:ph type="sldNum" sz="quarter" idx="12"/>
          </p:nvPr>
        </p:nvSpPr>
        <p:spPr/>
        <p:txBody>
          <a:bodyPr/>
          <a:lstStyle/>
          <a:p>
            <a:fld id="{8C104F64-22AE-4891-B87F-660EE7428DD2}" type="slidenum">
              <a:rPr lang="en-US"/>
              <a:pPr/>
              <a:t>2</a:t>
            </a:fld>
            <a:endParaRPr lang="en-US"/>
          </a:p>
        </p:txBody>
      </p:sp>
      <p:sp>
        <p:nvSpPr>
          <p:cNvPr id="2050" name="Rectangle 2"/>
          <p:cNvSpPr>
            <a:spLocks noGrp="1" noChangeArrowheads="1"/>
          </p:cNvSpPr>
          <p:nvPr>
            <p:ph type="title"/>
          </p:nvPr>
        </p:nvSpPr>
        <p:spPr/>
        <p:txBody>
          <a:bodyPr/>
          <a:lstStyle/>
          <a:p>
            <a:r>
              <a:rPr lang="en-US" dirty="0"/>
              <a:t>Intelligence Oversight: Judicial</a:t>
            </a:r>
            <a:br>
              <a:rPr lang="en-US" dirty="0"/>
            </a:br>
            <a:r>
              <a:rPr lang="en-US" dirty="0"/>
              <a:t>Oversight and Ethical Issues</a:t>
            </a:r>
          </a:p>
        </p:txBody>
      </p:sp>
      <p:sp>
        <p:nvSpPr>
          <p:cNvPr id="2052" name="Rectangle 4"/>
          <p:cNvSpPr>
            <a:spLocks noGrp="1" noChangeArrowheads="1"/>
          </p:cNvSpPr>
          <p:nvPr>
            <p:ph type="body" sz="half" idx="2"/>
          </p:nvPr>
        </p:nvSpPr>
        <p:spPr/>
        <p:txBody>
          <a:bodyPr/>
          <a:lstStyle/>
          <a:p>
            <a:r>
              <a:rPr lang="en-US"/>
              <a:t>Executive Oversight</a:t>
            </a:r>
            <a:endParaRPr lang="en-US">
              <a:cs typeface="Times New Roman" pitchFamily="18" charset="0"/>
            </a:endParaRPr>
          </a:p>
          <a:p>
            <a:r>
              <a:rPr lang="en-US">
                <a:cs typeface="Times New Roman" pitchFamily="18" charset="0"/>
              </a:rPr>
              <a:t>Legislative and Budgetary Oversight</a:t>
            </a:r>
          </a:p>
          <a:p>
            <a:r>
              <a:rPr lang="en-US">
                <a:cs typeface="Times New Roman" pitchFamily="18" charset="0"/>
              </a:rPr>
              <a:t>Judicial Oversight</a:t>
            </a:r>
          </a:p>
          <a:p>
            <a:r>
              <a:rPr lang="en-US">
                <a:cs typeface="Times New Roman" pitchFamily="18" charset="0"/>
              </a:rPr>
              <a:t> Issues in Oversight: </a:t>
            </a:r>
            <a:r>
              <a:rPr lang="en-US" i="1">
                <a:cs typeface="Times New Roman" pitchFamily="18" charset="0"/>
              </a:rPr>
              <a:t>Sed quis custodiet ipso custodes</a:t>
            </a:r>
            <a:r>
              <a:rPr lang="en-US">
                <a:cs typeface="Times New Roman" pitchFamily="18" charset="0"/>
              </a:rPr>
              <a:t>? -- Juvenal</a:t>
            </a:r>
            <a:endParaRPr lang="en-US"/>
          </a:p>
        </p:txBody>
      </p:sp>
      <p:pic>
        <p:nvPicPr>
          <p:cNvPr id="9" name="~PP39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696325" y="6410325"/>
            <a:ext cx="304800" cy="304800"/>
          </a:xfrm>
          <a:prstGeom prst="rect">
            <a:avLst/>
          </a:prstGeom>
        </p:spPr>
      </p:pic>
      <p:sp>
        <p:nvSpPr>
          <p:cNvPr id="13" name="Content Placeholder 10">
            <a:extLst>
              <a:ext uri="{FF2B5EF4-FFF2-40B4-BE49-F238E27FC236}">
                <a16:creationId xmlns:a16="http://schemas.microsoft.com/office/drawing/2014/main" id="{34F6CF9C-B238-42BD-840A-0EDEA507678A}"/>
              </a:ext>
            </a:extLst>
          </p:cNvPr>
          <p:cNvSpPr>
            <a:spLocks noGrp="1" noChangeArrowheads="1"/>
          </p:cNvSpPr>
          <p:nvPr>
            <p:ph sz="half" idx="1"/>
          </p:nvPr>
        </p:nvSpPr>
        <p:spPr bwMode="auto">
          <a:xfrm>
            <a:off x="685800" y="1641475"/>
            <a:ext cx="3810000" cy="445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5"/>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6"/>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7"/>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buClr>
                <a:srgbClr val="FFCC66"/>
              </a:buClr>
              <a:buSzPct val="65000"/>
              <a:buFont typeface="Wingdings" panose="05000000000000000000" pitchFamily="2" charset="2"/>
              <a:buNone/>
              <a:defRPr/>
            </a:pPr>
            <a:r>
              <a:rPr lang="en-US" sz="2800" dirty="0">
                <a:solidFill>
                  <a:srgbClr val="FFFFFF"/>
                </a:solidFill>
                <a:latin typeface="Times New Roman" pitchFamily="18" charset="0"/>
              </a:rPr>
              <a:t>Barry A. </a:t>
            </a:r>
            <a:r>
              <a:rPr lang="en-US" sz="2800" dirty="0" err="1">
                <a:solidFill>
                  <a:srgbClr val="FFFFFF"/>
                </a:solidFill>
                <a:latin typeface="Times New Roman" pitchFamily="18" charset="0"/>
              </a:rPr>
              <a:t>Zulauf</a:t>
            </a:r>
            <a:r>
              <a:rPr lang="en-US" sz="2800" dirty="0">
                <a:solidFill>
                  <a:srgbClr val="FFFFFF"/>
                </a:solidFill>
                <a:latin typeface="Times New Roman" pitchFamily="18" charset="0"/>
              </a:rPr>
              <a:t>, Ph.D.</a:t>
            </a:r>
          </a:p>
          <a:p>
            <a:pPr algn="ctr" eaLnBrk="1" hangingPunct="1">
              <a:buClr>
                <a:srgbClr val="FFCC66"/>
              </a:buClr>
              <a:buSzPct val="65000"/>
              <a:buFont typeface="Wingdings" panose="05000000000000000000" pitchFamily="2" charset="2"/>
              <a:buNone/>
              <a:defRPr/>
            </a:pPr>
            <a:r>
              <a:rPr lang="en-US" sz="2800" dirty="0">
                <a:solidFill>
                  <a:srgbClr val="FFFFFF"/>
                </a:solidFill>
                <a:latin typeface="Times New Roman" pitchFamily="18" charset="0"/>
              </a:rPr>
              <a:t>Adjunct Professor of Intelligence Analysis</a:t>
            </a:r>
          </a:p>
          <a:p>
            <a:pPr algn="ctr" eaLnBrk="1" hangingPunct="1">
              <a:buClr>
                <a:srgbClr val="FFCC66"/>
              </a:buClr>
              <a:buSzPct val="65000"/>
              <a:buFont typeface="Wingdings" panose="05000000000000000000" pitchFamily="2" charset="2"/>
              <a:buNone/>
              <a:defRPr/>
            </a:pPr>
            <a:endParaRPr lang="en-US" sz="2800" dirty="0">
              <a:solidFill>
                <a:srgbClr val="FFFFFF"/>
              </a:solidFill>
              <a:latin typeface="Times New Roman" pitchFamily="18" charset="0"/>
            </a:endParaRPr>
          </a:p>
          <a:p>
            <a:pPr algn="ctr" eaLnBrk="1" hangingPunct="1">
              <a:buClr>
                <a:srgbClr val="FFCC66"/>
              </a:buClr>
              <a:buSzPct val="65000"/>
              <a:buFont typeface="Wingdings" panose="05000000000000000000" pitchFamily="2" charset="2"/>
              <a:buNone/>
              <a:defRPr/>
            </a:pPr>
            <a:r>
              <a:rPr lang="en-US" sz="2800" dirty="0">
                <a:solidFill>
                  <a:srgbClr val="FFFFFF"/>
                </a:solidFill>
                <a:latin typeface="Times New Roman" pitchFamily="18" charset="0"/>
              </a:rPr>
              <a:t>E-mail: </a:t>
            </a:r>
            <a:r>
              <a:rPr lang="en-US" sz="2800" dirty="0">
                <a:solidFill>
                  <a:srgbClr val="FFFFFF"/>
                </a:solidFill>
                <a:latin typeface="Times New Roman" pitchFamily="18" charset="0"/>
                <a:hlinkClick r:id="rId8"/>
              </a:rPr>
              <a:t>zulaufba@jmu.edu</a:t>
            </a:r>
            <a:r>
              <a:rPr lang="en-US" sz="2800" dirty="0">
                <a:solidFill>
                  <a:srgbClr val="FFFFFF"/>
                </a:solidFill>
                <a:latin typeface="Times New Roman" pitchFamily="18" charset="0"/>
              </a:rPr>
              <a:t> </a:t>
            </a:r>
            <a:endParaRPr lang="en-US" sz="2800" u="sng" dirty="0">
              <a:solidFill>
                <a:srgbClr val="DBBD71"/>
              </a:solidFill>
              <a:latin typeface="Times New Roman" pitchFamily="18" charset="0"/>
            </a:endParaRPr>
          </a:p>
          <a:p>
            <a:pPr algn="ctr" eaLnBrk="1" hangingPunct="1">
              <a:buClr>
                <a:srgbClr val="FFCC66"/>
              </a:buClr>
              <a:buSzPct val="65000"/>
              <a:buFont typeface="Wingdings" panose="05000000000000000000" pitchFamily="2" charset="2"/>
              <a:buNone/>
              <a:defRPr/>
            </a:pPr>
            <a:r>
              <a:rPr lang="en-US" sz="2800" dirty="0">
                <a:solidFill>
                  <a:srgbClr val="FFFFFF"/>
                </a:solidFill>
                <a:latin typeface="Times New Roman" pitchFamily="18" charset="0"/>
              </a:rPr>
              <a:t>Phone: (703) 414 – 9768</a:t>
            </a:r>
          </a:p>
          <a:p>
            <a:pPr algn="ctr" eaLnBrk="1" hangingPunct="1">
              <a:buClr>
                <a:srgbClr val="FFCC66"/>
              </a:buClr>
              <a:buSzPct val="65000"/>
              <a:buFont typeface="Wingdings" panose="05000000000000000000" pitchFamily="2" charset="2"/>
              <a:buNone/>
              <a:defRPr/>
            </a:pPr>
            <a:r>
              <a:rPr lang="en-US" sz="2800" dirty="0">
                <a:solidFill>
                  <a:srgbClr val="FFFFFF"/>
                </a:solidFill>
                <a:latin typeface="Times New Roman" pitchFamily="18" charset="0"/>
              </a:rPr>
              <a:t>Office Hours by Appointment</a:t>
            </a:r>
          </a:p>
          <a:p>
            <a:pPr eaLnBrk="1" hangingPunct="1">
              <a:defRPr/>
            </a:pPr>
            <a:endParaRPr lang="en-US" sz="2800" dirty="0"/>
          </a:p>
          <a:p>
            <a:pPr eaLnBrk="1" hangingPunct="1">
              <a:defRPr/>
            </a:pPr>
            <a:endParaRPr lang="en-US" sz="2800" dirty="0"/>
          </a:p>
          <a:p>
            <a:pPr eaLnBrk="1" hangingPunct="1">
              <a:defRPr/>
            </a:pPr>
            <a:endParaRPr lang="en-US" sz="2800" dirty="0"/>
          </a:p>
          <a:p>
            <a:pPr marL="0" indent="0" eaLnBrk="1" hangingPunct="1">
              <a:buFont typeface="Wingdings" panose="05000000000000000000" pitchFamily="2" charset="2"/>
              <a:buNone/>
              <a:defRPr/>
            </a:pPr>
            <a:endParaRPr lang="en-US" sz="2400" dirty="0"/>
          </a:p>
        </p:txBody>
      </p:sp>
    </p:spTree>
  </p:cSld>
  <p:clrMapOvr>
    <a:masterClrMapping/>
  </p:clrMapOvr>
  <p:transition advTm="4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05272EAC-DD45-4D6F-8B5A-8E02A8E241C4}" type="datetime1">
              <a:rPr lang="en-US" smtClean="0"/>
              <a:t>8/8/2018</a:t>
            </a:fld>
            <a:endParaRPr lang="en-US"/>
          </a:p>
        </p:txBody>
      </p:sp>
      <p:sp>
        <p:nvSpPr>
          <p:cNvPr id="6" name="Footer Placeholder 4"/>
          <p:cNvSpPr>
            <a:spLocks noGrp="1"/>
          </p:cNvSpPr>
          <p:nvPr>
            <p:ph type="ftr" sz="quarter" idx="11"/>
          </p:nvPr>
        </p:nvSpPr>
        <p:spPr/>
        <p:txBody>
          <a:bodyPr/>
          <a:lstStyle/>
          <a:p>
            <a:r>
              <a:rPr lang="en-US"/>
              <a:t>Dr. Barry A. Zulauf </a:t>
            </a:r>
          </a:p>
        </p:txBody>
      </p:sp>
      <p:sp>
        <p:nvSpPr>
          <p:cNvPr id="7" name="Slide Number Placeholder 5"/>
          <p:cNvSpPr>
            <a:spLocks noGrp="1"/>
          </p:cNvSpPr>
          <p:nvPr>
            <p:ph type="sldNum" sz="quarter" idx="12"/>
          </p:nvPr>
        </p:nvSpPr>
        <p:spPr/>
        <p:txBody>
          <a:bodyPr/>
          <a:lstStyle/>
          <a:p>
            <a:fld id="{38437CA8-CE99-4196-909C-047408945301}" type="slidenum">
              <a:rPr lang="en-US"/>
              <a:pPr/>
              <a:t>3</a:t>
            </a:fld>
            <a:endParaRPr lang="en-US"/>
          </a:p>
        </p:txBody>
      </p:sp>
      <p:sp>
        <p:nvSpPr>
          <p:cNvPr id="58370" name="Rectangle 2"/>
          <p:cNvSpPr>
            <a:spLocks noGrp="1" noChangeArrowheads="1"/>
          </p:cNvSpPr>
          <p:nvPr>
            <p:ph type="title"/>
          </p:nvPr>
        </p:nvSpPr>
        <p:spPr/>
        <p:txBody>
          <a:bodyPr/>
          <a:lstStyle/>
          <a:p>
            <a:r>
              <a:rPr lang="en-US"/>
              <a:t>Judicial Oversight</a:t>
            </a:r>
          </a:p>
        </p:txBody>
      </p:sp>
      <p:sp>
        <p:nvSpPr>
          <p:cNvPr id="58371" name="Rectangle 3"/>
          <p:cNvSpPr>
            <a:spLocks noGrp="1" noChangeArrowheads="1"/>
          </p:cNvSpPr>
          <p:nvPr>
            <p:ph type="body" idx="1"/>
          </p:nvPr>
        </p:nvSpPr>
        <p:spPr/>
        <p:txBody>
          <a:bodyPr/>
          <a:lstStyle/>
          <a:p>
            <a:r>
              <a:rPr lang="en-US" sz="2800"/>
              <a:t>Foreign Intelligence Surveillance Act</a:t>
            </a:r>
          </a:p>
          <a:p>
            <a:r>
              <a:rPr lang="en-US" sz="2800"/>
              <a:t>Specific purposes</a:t>
            </a:r>
          </a:p>
          <a:p>
            <a:r>
              <a:rPr lang="en-US" sz="2800"/>
              <a:t>FISA Courts, approval of DoJ submissions</a:t>
            </a:r>
          </a:p>
          <a:p>
            <a:r>
              <a:rPr lang="en-US" sz="2800"/>
              <a:t>Rules for Intelligence Surveillance</a:t>
            </a:r>
          </a:p>
          <a:p>
            <a:r>
              <a:rPr lang="en-US" sz="2800"/>
              <a:t>Special circumstances, high standards, different from Title III Wiretaps</a:t>
            </a:r>
          </a:p>
          <a:p>
            <a:r>
              <a:rPr lang="en-US" sz="2800"/>
              <a:t>Changes under Patriot Act</a:t>
            </a:r>
          </a:p>
          <a:p>
            <a:r>
              <a:rPr lang="en-US" sz="2800"/>
              <a:t>Blending of Law Enforcement and Intelligence in post 9/11 era?</a:t>
            </a:r>
          </a:p>
          <a:p>
            <a:endParaRPr lang="en-US" sz="2800"/>
          </a:p>
        </p:txBody>
      </p:sp>
      <p:pic>
        <p:nvPicPr>
          <p:cNvPr id="58372" name="Picture 4">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1656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623" fill="hold"/>
                                        <p:tgtEl>
                                          <p:spTgt spid="5837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837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6CA7AC80-CFFD-4AA1-9B82-25651F7639D4}" type="datetime1">
              <a:rPr lang="en-US" smtClean="0"/>
              <a:t>8/8/2018</a:t>
            </a:fld>
            <a:endParaRPr lang="en-US"/>
          </a:p>
        </p:txBody>
      </p:sp>
      <p:sp>
        <p:nvSpPr>
          <p:cNvPr id="6" name="Footer Placeholder 4"/>
          <p:cNvSpPr>
            <a:spLocks noGrp="1"/>
          </p:cNvSpPr>
          <p:nvPr>
            <p:ph type="ftr" sz="quarter" idx="11"/>
          </p:nvPr>
        </p:nvSpPr>
        <p:spPr/>
        <p:txBody>
          <a:bodyPr/>
          <a:lstStyle/>
          <a:p>
            <a:r>
              <a:rPr lang="en-US"/>
              <a:t>Dr. Barry A. Zulauf </a:t>
            </a:r>
          </a:p>
        </p:txBody>
      </p:sp>
      <p:sp>
        <p:nvSpPr>
          <p:cNvPr id="7" name="Slide Number Placeholder 5"/>
          <p:cNvSpPr>
            <a:spLocks noGrp="1"/>
          </p:cNvSpPr>
          <p:nvPr>
            <p:ph type="sldNum" sz="quarter" idx="12"/>
          </p:nvPr>
        </p:nvSpPr>
        <p:spPr/>
        <p:txBody>
          <a:bodyPr/>
          <a:lstStyle/>
          <a:p>
            <a:fld id="{9110D0FB-9B5E-40D8-AE13-3F5ADA46AA03}" type="slidenum">
              <a:rPr lang="en-US"/>
              <a:pPr/>
              <a:t>4</a:t>
            </a:fld>
            <a:endParaRPr lang="en-US"/>
          </a:p>
        </p:txBody>
      </p:sp>
      <p:sp>
        <p:nvSpPr>
          <p:cNvPr id="73730" name="Rectangle 2"/>
          <p:cNvSpPr>
            <a:spLocks noGrp="1" noChangeArrowheads="1"/>
          </p:cNvSpPr>
          <p:nvPr>
            <p:ph type="title"/>
          </p:nvPr>
        </p:nvSpPr>
        <p:spPr>
          <a:xfrm>
            <a:off x="685800" y="609600"/>
            <a:ext cx="7772400" cy="1219200"/>
          </a:xfrm>
        </p:spPr>
        <p:txBody>
          <a:bodyPr/>
          <a:lstStyle/>
          <a:p>
            <a:r>
              <a:rPr lang="en-US" sz="4000" b="1"/>
              <a:t>THE FOREIGN INTELLIGENCE SURVEILLANCE COURT</a:t>
            </a:r>
            <a:br>
              <a:rPr lang="en-US" sz="4000" b="1"/>
            </a:br>
            <a:endParaRPr lang="en-US" sz="4000" b="1"/>
          </a:p>
        </p:txBody>
      </p:sp>
      <p:sp>
        <p:nvSpPr>
          <p:cNvPr id="73731" name="Rectangle 3"/>
          <p:cNvSpPr>
            <a:spLocks noGrp="1" noChangeArrowheads="1"/>
          </p:cNvSpPr>
          <p:nvPr>
            <p:ph type="body" idx="1"/>
          </p:nvPr>
        </p:nvSpPr>
        <p:spPr>
          <a:xfrm>
            <a:off x="685800" y="1981200"/>
            <a:ext cx="7772400" cy="4454525"/>
          </a:xfrm>
        </p:spPr>
        <p:txBody>
          <a:bodyPr/>
          <a:lstStyle/>
          <a:p>
            <a:pPr>
              <a:lnSpc>
                <a:spcPct val="80000"/>
              </a:lnSpc>
            </a:pPr>
            <a:r>
              <a:rPr lang="en-US" sz="2800"/>
              <a:t>created by section 103(a) of the Foreign Intelligence Surveillance Act of 1978 (50 U.S.C. 1803(a)). </a:t>
            </a:r>
          </a:p>
          <a:p>
            <a:pPr>
              <a:lnSpc>
                <a:spcPct val="80000"/>
              </a:lnSpc>
            </a:pPr>
            <a:r>
              <a:rPr lang="en-US" sz="2800"/>
              <a:t>originally comprised of seven district judges from seven circuits named by the Chief Justice of the United States to serve a maximum of 7 years. </a:t>
            </a:r>
          </a:p>
          <a:p>
            <a:pPr>
              <a:lnSpc>
                <a:spcPct val="80000"/>
              </a:lnSpc>
            </a:pPr>
            <a:r>
              <a:rPr lang="en-US" sz="2800"/>
              <a:t>In 2001, the U.S.A. Patriot Act (section 208) amended the Foreign Intelligence Surveillance Act to increase the number of FIS Court judges from </a:t>
            </a:r>
            <a:r>
              <a:rPr lang="en-US" sz="2800" u="sng"/>
              <a:t>seven to eleven</a:t>
            </a:r>
            <a:r>
              <a:rPr lang="en-US" sz="2800"/>
              <a:t>, "of whom no fewer than 3 shall reside within 20 miles of the District of Columbia."</a:t>
            </a:r>
          </a:p>
        </p:txBody>
      </p:sp>
      <p:pic>
        <p:nvPicPr>
          <p:cNvPr id="73732" name="Picture 4">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719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936" fill="hold"/>
                                        <p:tgtEl>
                                          <p:spTgt spid="737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7373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23F6A7ED-0B11-4F3C-A01B-C9D0A98E41C9}" type="datetime1">
              <a:rPr lang="en-US" smtClean="0"/>
              <a:t>8/8/2018</a:t>
            </a:fld>
            <a:endParaRPr lang="en-US"/>
          </a:p>
        </p:txBody>
      </p:sp>
      <p:sp>
        <p:nvSpPr>
          <p:cNvPr id="6" name="Footer Placeholder 4"/>
          <p:cNvSpPr>
            <a:spLocks noGrp="1"/>
          </p:cNvSpPr>
          <p:nvPr>
            <p:ph type="ftr" sz="quarter" idx="11"/>
          </p:nvPr>
        </p:nvSpPr>
        <p:spPr/>
        <p:txBody>
          <a:bodyPr/>
          <a:lstStyle/>
          <a:p>
            <a:r>
              <a:rPr lang="en-US"/>
              <a:t>Dr. Barry A. Zulauf </a:t>
            </a:r>
          </a:p>
        </p:txBody>
      </p:sp>
      <p:sp>
        <p:nvSpPr>
          <p:cNvPr id="7" name="Slide Number Placeholder 5"/>
          <p:cNvSpPr>
            <a:spLocks noGrp="1"/>
          </p:cNvSpPr>
          <p:nvPr>
            <p:ph type="sldNum" sz="quarter" idx="12"/>
          </p:nvPr>
        </p:nvSpPr>
        <p:spPr/>
        <p:txBody>
          <a:bodyPr/>
          <a:lstStyle/>
          <a:p>
            <a:fld id="{A4EDF955-DD0B-4878-9EA0-3DE5201FE62A}" type="slidenum">
              <a:rPr lang="en-US"/>
              <a:pPr/>
              <a:t>5</a:t>
            </a:fld>
            <a:endParaRPr lang="en-US"/>
          </a:p>
        </p:txBody>
      </p:sp>
      <p:sp>
        <p:nvSpPr>
          <p:cNvPr id="72706" name="Rectangle 2"/>
          <p:cNvSpPr>
            <a:spLocks noGrp="1" noChangeArrowheads="1"/>
          </p:cNvSpPr>
          <p:nvPr>
            <p:ph type="title"/>
          </p:nvPr>
        </p:nvSpPr>
        <p:spPr>
          <a:xfrm>
            <a:off x="685800" y="457200"/>
            <a:ext cx="7772400" cy="1219200"/>
          </a:xfrm>
        </p:spPr>
        <p:txBody>
          <a:bodyPr/>
          <a:lstStyle/>
          <a:p>
            <a:r>
              <a:rPr lang="en-US" sz="3600" b="1"/>
              <a:t>FOREIGN INTELLIGENCE SURVEILLANCE COURT OF REVIEW</a:t>
            </a:r>
            <a:br>
              <a:rPr lang="en-US" sz="3600" b="1"/>
            </a:br>
            <a:endParaRPr lang="en-US" sz="3600" b="1"/>
          </a:p>
        </p:txBody>
      </p:sp>
      <p:sp>
        <p:nvSpPr>
          <p:cNvPr id="72707" name="Rectangle 3"/>
          <p:cNvSpPr>
            <a:spLocks noGrp="1" noChangeArrowheads="1"/>
          </p:cNvSpPr>
          <p:nvPr>
            <p:ph type="body" idx="1"/>
          </p:nvPr>
        </p:nvSpPr>
        <p:spPr/>
        <p:txBody>
          <a:bodyPr/>
          <a:lstStyle/>
          <a:p>
            <a:r>
              <a:rPr lang="en-US" sz="2800"/>
              <a:t>created by the Foreign Intelligence Surveillance Act of 1978 to review applications that were denied by the FIS Court. </a:t>
            </a:r>
          </a:p>
          <a:p>
            <a:r>
              <a:rPr lang="en-US" sz="2800"/>
              <a:t>The Court of Review is comprised of three judges, one of whom is designated as the presiding judge, named by the Chief Justice of the United States from the U.S. district or appellate courts. </a:t>
            </a:r>
          </a:p>
          <a:p>
            <a:r>
              <a:rPr lang="en-US" sz="2800"/>
              <a:t>Judges serve a maximum of seven years and are not eligible for redesignation. </a:t>
            </a:r>
          </a:p>
        </p:txBody>
      </p:sp>
      <p:pic>
        <p:nvPicPr>
          <p:cNvPr id="72708" name="Picture 4">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762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216" fill="hold"/>
                                        <p:tgtEl>
                                          <p:spTgt spid="7270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7270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DA8DD62D-89B1-4E59-B394-DE798EC91049}" type="datetime1">
              <a:rPr lang="en-US" smtClean="0"/>
              <a:t>8/8/2018</a:t>
            </a:fld>
            <a:endParaRPr lang="en-US"/>
          </a:p>
        </p:txBody>
      </p:sp>
      <p:sp>
        <p:nvSpPr>
          <p:cNvPr id="6" name="Footer Placeholder 4"/>
          <p:cNvSpPr>
            <a:spLocks noGrp="1"/>
          </p:cNvSpPr>
          <p:nvPr>
            <p:ph type="ftr" sz="quarter" idx="11"/>
          </p:nvPr>
        </p:nvSpPr>
        <p:spPr/>
        <p:txBody>
          <a:bodyPr/>
          <a:lstStyle/>
          <a:p>
            <a:r>
              <a:rPr lang="en-US"/>
              <a:t>Dr. Barry A. Zulauf </a:t>
            </a:r>
          </a:p>
        </p:txBody>
      </p:sp>
      <p:sp>
        <p:nvSpPr>
          <p:cNvPr id="7" name="Slide Number Placeholder 5"/>
          <p:cNvSpPr>
            <a:spLocks noGrp="1"/>
          </p:cNvSpPr>
          <p:nvPr>
            <p:ph type="sldNum" sz="quarter" idx="12"/>
          </p:nvPr>
        </p:nvSpPr>
        <p:spPr/>
        <p:txBody>
          <a:bodyPr/>
          <a:lstStyle/>
          <a:p>
            <a:fld id="{C68CAF48-39F5-46E1-8428-618FA7FFC014}" type="slidenum">
              <a:rPr lang="en-US"/>
              <a:pPr/>
              <a:t>6</a:t>
            </a:fld>
            <a:endParaRPr lang="en-US"/>
          </a:p>
        </p:txBody>
      </p:sp>
      <p:sp>
        <p:nvSpPr>
          <p:cNvPr id="59394" name="Rectangle 2"/>
          <p:cNvSpPr>
            <a:spLocks noGrp="1" noChangeArrowheads="1"/>
          </p:cNvSpPr>
          <p:nvPr>
            <p:ph type="title"/>
          </p:nvPr>
        </p:nvSpPr>
        <p:spPr/>
        <p:txBody>
          <a:bodyPr/>
          <a:lstStyle/>
          <a:p>
            <a:r>
              <a:rPr lang="en-US"/>
              <a:t>Intelligence Oversight and Ethics</a:t>
            </a:r>
          </a:p>
        </p:txBody>
      </p:sp>
      <p:sp>
        <p:nvSpPr>
          <p:cNvPr id="59395" name="Rectangle 3"/>
          <p:cNvSpPr>
            <a:spLocks noGrp="1" noChangeArrowheads="1"/>
          </p:cNvSpPr>
          <p:nvPr>
            <p:ph type="body" idx="1"/>
          </p:nvPr>
        </p:nvSpPr>
        <p:spPr/>
        <p:txBody>
          <a:bodyPr/>
          <a:lstStyle/>
          <a:p>
            <a:r>
              <a:rPr lang="en-US"/>
              <a:t>Closely connected with discussion on ethics</a:t>
            </a:r>
          </a:p>
          <a:p>
            <a:r>
              <a:rPr lang="en-US"/>
              <a:t>Questions of how much, and right and wrong</a:t>
            </a:r>
          </a:p>
          <a:p>
            <a:r>
              <a:rPr lang="en-US"/>
              <a:t>Balancing needs, desires, rights and expectations</a:t>
            </a:r>
          </a:p>
          <a:p>
            <a:r>
              <a:rPr lang="en-US"/>
              <a:t>Corrosive effect of politics on what might otherwise be dispassionate analysis?</a:t>
            </a:r>
          </a:p>
        </p:txBody>
      </p:sp>
      <p:pic>
        <p:nvPicPr>
          <p:cNvPr id="59396" name="Picture 4">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1558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825" fill="hold"/>
                                        <p:tgtEl>
                                          <p:spTgt spid="5939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939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C4FFC26D-713A-472A-86D4-81607445ADEE}" type="datetime1">
              <a:rPr lang="en-US" smtClean="0"/>
              <a:t>8/8/2018</a:t>
            </a:fld>
            <a:endParaRPr lang="en-US"/>
          </a:p>
        </p:txBody>
      </p:sp>
      <p:sp>
        <p:nvSpPr>
          <p:cNvPr id="6" name="Footer Placeholder 4"/>
          <p:cNvSpPr>
            <a:spLocks noGrp="1"/>
          </p:cNvSpPr>
          <p:nvPr>
            <p:ph type="ftr" sz="quarter" idx="11"/>
          </p:nvPr>
        </p:nvSpPr>
        <p:spPr/>
        <p:txBody>
          <a:bodyPr/>
          <a:lstStyle/>
          <a:p>
            <a:r>
              <a:rPr lang="en-US"/>
              <a:t>Dr. Barry A. Zulauf </a:t>
            </a:r>
          </a:p>
        </p:txBody>
      </p:sp>
      <p:sp>
        <p:nvSpPr>
          <p:cNvPr id="7" name="Slide Number Placeholder 5"/>
          <p:cNvSpPr>
            <a:spLocks noGrp="1"/>
          </p:cNvSpPr>
          <p:nvPr>
            <p:ph type="sldNum" sz="quarter" idx="12"/>
          </p:nvPr>
        </p:nvSpPr>
        <p:spPr/>
        <p:txBody>
          <a:bodyPr/>
          <a:lstStyle/>
          <a:p>
            <a:fld id="{5EFB56DE-F093-4641-81E7-3255EEB41A9E}" type="slidenum">
              <a:rPr lang="en-US"/>
              <a:pPr/>
              <a:t>7</a:t>
            </a:fld>
            <a:endParaRPr lang="en-US"/>
          </a:p>
        </p:txBody>
      </p:sp>
      <p:sp>
        <p:nvSpPr>
          <p:cNvPr id="54274" name="Rectangle 2"/>
          <p:cNvSpPr>
            <a:spLocks noGrp="1" noChangeArrowheads="1"/>
          </p:cNvSpPr>
          <p:nvPr>
            <p:ph type="title"/>
          </p:nvPr>
        </p:nvSpPr>
        <p:spPr/>
        <p:txBody>
          <a:bodyPr/>
          <a:lstStyle/>
          <a:p>
            <a:r>
              <a:rPr lang="en-US"/>
              <a:t>How Much Oversight is Enough?</a:t>
            </a:r>
          </a:p>
        </p:txBody>
      </p:sp>
      <p:sp>
        <p:nvSpPr>
          <p:cNvPr id="54275" name="Rectangle 3"/>
          <p:cNvSpPr>
            <a:spLocks noGrp="1" noChangeArrowheads="1"/>
          </p:cNvSpPr>
          <p:nvPr>
            <p:ph type="body" idx="1"/>
          </p:nvPr>
        </p:nvSpPr>
        <p:spPr/>
        <p:txBody>
          <a:bodyPr/>
          <a:lstStyle/>
          <a:p>
            <a:r>
              <a:rPr lang="en-US"/>
              <a:t>Before 1970s, not enough</a:t>
            </a:r>
          </a:p>
          <a:p>
            <a:r>
              <a:rPr lang="en-US"/>
              <a:t>How many people?  Committee Role?</a:t>
            </a:r>
          </a:p>
          <a:p>
            <a:r>
              <a:rPr lang="en-US"/>
              <a:t>Lack of oversight led to misbehavior</a:t>
            </a:r>
          </a:p>
          <a:p>
            <a:r>
              <a:rPr lang="en-US"/>
              <a:t>Created current structure</a:t>
            </a:r>
          </a:p>
          <a:p>
            <a:r>
              <a:rPr lang="en-US"/>
              <a:t>Line item approval too detailed?</a:t>
            </a:r>
          </a:p>
          <a:p>
            <a:r>
              <a:rPr lang="en-US"/>
              <a:t>Was 9/11 evidence of oversight failure, too?</a:t>
            </a:r>
          </a:p>
        </p:txBody>
      </p:sp>
      <p:pic>
        <p:nvPicPr>
          <p:cNvPr id="54276" name="Picture 4">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3037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749" fill="hold"/>
                                        <p:tgtEl>
                                          <p:spTgt spid="5427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427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45E66150-85EE-48E6-8BBB-07786991736D}" type="datetime1">
              <a:rPr lang="en-US" smtClean="0"/>
              <a:t>8/8/2018</a:t>
            </a:fld>
            <a:endParaRPr lang="en-US"/>
          </a:p>
        </p:txBody>
      </p:sp>
      <p:sp>
        <p:nvSpPr>
          <p:cNvPr id="6" name="Footer Placeholder 4"/>
          <p:cNvSpPr>
            <a:spLocks noGrp="1"/>
          </p:cNvSpPr>
          <p:nvPr>
            <p:ph type="ftr" sz="quarter" idx="11"/>
          </p:nvPr>
        </p:nvSpPr>
        <p:spPr/>
        <p:txBody>
          <a:bodyPr/>
          <a:lstStyle/>
          <a:p>
            <a:r>
              <a:rPr lang="en-US"/>
              <a:t>Dr. Barry A. Zulauf </a:t>
            </a:r>
          </a:p>
        </p:txBody>
      </p:sp>
      <p:sp>
        <p:nvSpPr>
          <p:cNvPr id="7" name="Slide Number Placeholder 5"/>
          <p:cNvSpPr>
            <a:spLocks noGrp="1"/>
          </p:cNvSpPr>
          <p:nvPr>
            <p:ph type="sldNum" sz="quarter" idx="12"/>
          </p:nvPr>
        </p:nvSpPr>
        <p:spPr/>
        <p:txBody>
          <a:bodyPr/>
          <a:lstStyle/>
          <a:p>
            <a:fld id="{5FB8BA1A-FB38-4C80-912B-42FF51CD9DAE}" type="slidenum">
              <a:rPr lang="en-US"/>
              <a:pPr/>
              <a:t>8</a:t>
            </a:fld>
            <a:endParaRPr lang="en-US"/>
          </a:p>
        </p:txBody>
      </p:sp>
      <p:sp>
        <p:nvSpPr>
          <p:cNvPr id="55298" name="Rectangle 2"/>
          <p:cNvSpPr>
            <a:spLocks noGrp="1" noChangeArrowheads="1"/>
          </p:cNvSpPr>
          <p:nvPr>
            <p:ph type="title"/>
          </p:nvPr>
        </p:nvSpPr>
        <p:spPr/>
        <p:txBody>
          <a:bodyPr/>
          <a:lstStyle/>
          <a:p>
            <a:r>
              <a:rPr lang="en-US"/>
              <a:t>Secrecy issues:</a:t>
            </a:r>
            <a:br>
              <a:rPr lang="en-US"/>
            </a:br>
            <a:r>
              <a:rPr lang="en-US" sz="4000"/>
              <a:t>Closed oversight in open society</a:t>
            </a:r>
            <a:br>
              <a:rPr lang="en-US"/>
            </a:br>
            <a:endParaRPr lang="en-US"/>
          </a:p>
        </p:txBody>
      </p:sp>
      <p:sp>
        <p:nvSpPr>
          <p:cNvPr id="55299" name="Rectangle 3"/>
          <p:cNvSpPr>
            <a:spLocks noGrp="1" noChangeArrowheads="1"/>
          </p:cNvSpPr>
          <p:nvPr>
            <p:ph type="body" idx="1"/>
          </p:nvPr>
        </p:nvSpPr>
        <p:spPr/>
        <p:txBody>
          <a:bodyPr/>
          <a:lstStyle/>
          <a:p>
            <a:r>
              <a:rPr lang="en-US" sz="2800"/>
              <a:t>Secrecy and Oversight – member “clearances”  need to know</a:t>
            </a:r>
          </a:p>
          <a:p>
            <a:r>
              <a:rPr lang="en-US" sz="2800"/>
              <a:t>Staff access w/o polygraphs</a:t>
            </a:r>
          </a:p>
          <a:p>
            <a:r>
              <a:rPr lang="en-US" sz="2800"/>
              <a:t>Storage requirements</a:t>
            </a:r>
          </a:p>
          <a:p>
            <a:r>
              <a:rPr lang="en-US" sz="2800"/>
              <a:t>Still leaks</a:t>
            </a:r>
          </a:p>
          <a:p>
            <a:r>
              <a:rPr lang="en-US" sz="2800"/>
              <a:t>Congress as surrogate for “right to know?”</a:t>
            </a:r>
          </a:p>
          <a:p>
            <a:r>
              <a:rPr lang="en-US" sz="2800"/>
              <a:t>Secrecy of the budget Article 1 Section 9 “From time to time….”</a:t>
            </a:r>
          </a:p>
          <a:p>
            <a:r>
              <a:rPr lang="en-US" sz="2800"/>
              <a:t>Detailed look at obscuring the “secret” budget</a:t>
            </a:r>
          </a:p>
        </p:txBody>
      </p:sp>
      <p:pic>
        <p:nvPicPr>
          <p:cNvPr id="55301" name="Picture 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2840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064" fill="hold"/>
                                        <p:tgtEl>
                                          <p:spTgt spid="5530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530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3423036D-EFA6-4298-94C5-8EC891260BA2}" type="datetime1">
              <a:rPr lang="en-US" smtClean="0"/>
              <a:t>8/8/2018</a:t>
            </a:fld>
            <a:endParaRPr lang="en-US"/>
          </a:p>
        </p:txBody>
      </p:sp>
      <p:sp>
        <p:nvSpPr>
          <p:cNvPr id="6" name="Footer Placeholder 4"/>
          <p:cNvSpPr>
            <a:spLocks noGrp="1"/>
          </p:cNvSpPr>
          <p:nvPr>
            <p:ph type="ftr" sz="quarter" idx="11"/>
          </p:nvPr>
        </p:nvSpPr>
        <p:spPr/>
        <p:txBody>
          <a:bodyPr/>
          <a:lstStyle/>
          <a:p>
            <a:r>
              <a:rPr lang="en-US"/>
              <a:t>Dr. Barry A. Zulauf </a:t>
            </a:r>
          </a:p>
        </p:txBody>
      </p:sp>
      <p:sp>
        <p:nvSpPr>
          <p:cNvPr id="7" name="Slide Number Placeholder 5"/>
          <p:cNvSpPr>
            <a:spLocks noGrp="1"/>
          </p:cNvSpPr>
          <p:nvPr>
            <p:ph type="sldNum" sz="quarter" idx="12"/>
          </p:nvPr>
        </p:nvSpPr>
        <p:spPr/>
        <p:txBody>
          <a:bodyPr/>
          <a:lstStyle/>
          <a:p>
            <a:fld id="{8532D405-3FC1-4A00-89DA-B1AB36DA292B}" type="slidenum">
              <a:rPr lang="en-US"/>
              <a:pPr/>
              <a:t>9</a:t>
            </a:fld>
            <a:endParaRPr lang="en-US"/>
          </a:p>
        </p:txBody>
      </p:sp>
      <p:sp>
        <p:nvSpPr>
          <p:cNvPr id="56322" name="Rectangle 2"/>
          <p:cNvSpPr>
            <a:spLocks noGrp="1" noChangeArrowheads="1"/>
          </p:cNvSpPr>
          <p:nvPr>
            <p:ph type="title"/>
          </p:nvPr>
        </p:nvSpPr>
        <p:spPr/>
        <p:txBody>
          <a:bodyPr/>
          <a:lstStyle/>
          <a:p>
            <a:r>
              <a:rPr lang="en-US"/>
              <a:t>“Corrupting” the Overseers</a:t>
            </a:r>
          </a:p>
        </p:txBody>
      </p:sp>
      <p:sp>
        <p:nvSpPr>
          <p:cNvPr id="56323" name="Rectangle 3"/>
          <p:cNvSpPr>
            <a:spLocks noGrp="1" noChangeArrowheads="1"/>
          </p:cNvSpPr>
          <p:nvPr>
            <p:ph type="body" idx="1"/>
          </p:nvPr>
        </p:nvSpPr>
        <p:spPr/>
        <p:txBody>
          <a:bodyPr/>
          <a:lstStyle/>
          <a:p>
            <a:r>
              <a:rPr lang="en-US"/>
              <a:t>Coopted into actions before they go bad</a:t>
            </a:r>
          </a:p>
          <a:p>
            <a:pPr lvl="1"/>
            <a:r>
              <a:rPr lang="en-US"/>
              <a:t>Can lead to oversight failures</a:t>
            </a:r>
          </a:p>
          <a:p>
            <a:pPr lvl="1"/>
            <a:r>
              <a:rPr lang="en-US"/>
              <a:t>Ames, support to Contras</a:t>
            </a:r>
          </a:p>
          <a:p>
            <a:r>
              <a:rPr lang="en-US"/>
              <a:t>Intelligence Committee Dynamics</a:t>
            </a:r>
          </a:p>
          <a:p>
            <a:pPr lvl="1"/>
            <a:r>
              <a:rPr lang="en-US"/>
              <a:t>Arm of the leadership</a:t>
            </a:r>
          </a:p>
          <a:p>
            <a:pPr lvl="1"/>
            <a:r>
              <a:rPr lang="en-US"/>
              <a:t>Interest pro or con vs. personal advancement</a:t>
            </a:r>
          </a:p>
          <a:p>
            <a:r>
              <a:rPr lang="en-US"/>
              <a:t>Term limits?</a:t>
            </a:r>
          </a:p>
          <a:p>
            <a:r>
              <a:rPr lang="en-US"/>
              <a:t>Select, Partisan, bi-partisan?</a:t>
            </a:r>
          </a:p>
          <a:p>
            <a:endParaRPr lang="en-US"/>
          </a:p>
          <a:p>
            <a:endParaRPr lang="en-US"/>
          </a:p>
        </p:txBody>
      </p:sp>
      <p:pic>
        <p:nvPicPr>
          <p:cNvPr id="56324" name="Picture 4">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advTm="2387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717" fill="hold"/>
                                        <p:tgtEl>
                                          <p:spTgt spid="563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6324"/>
                </p:tgtEl>
              </p:cMediaNode>
            </p:audio>
          </p:childTnLst>
        </p:cTn>
      </p:par>
    </p:tnLst>
  </p:timing>
</p:sld>
</file>

<file path=ppt/theme/theme1.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Designs\Blue Diagonal.pot</Template>
  <TotalTime>1454</TotalTime>
  <Words>671</Words>
  <Application>Microsoft Office PowerPoint</Application>
  <PresentationFormat>On-screen Show (4:3)</PresentationFormat>
  <Paragraphs>108</Paragraphs>
  <Slides>11</Slides>
  <Notes>0</Notes>
  <HiddenSlides>0</HiddenSlides>
  <MMClips>10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Times New Roman</vt:lpstr>
      <vt:lpstr>Wingdings</vt:lpstr>
      <vt:lpstr>Blue Diagonal</vt:lpstr>
      <vt:lpstr>PowerPoint Presentation</vt:lpstr>
      <vt:lpstr>Intelligence Oversight: Judicial Oversight and Ethical Issues</vt:lpstr>
      <vt:lpstr>Judicial Oversight</vt:lpstr>
      <vt:lpstr>THE FOREIGN INTELLIGENCE SURVEILLANCE COURT </vt:lpstr>
      <vt:lpstr>FOREIGN INTELLIGENCE SURVEILLANCE COURT OF REVIEW </vt:lpstr>
      <vt:lpstr>Intelligence Oversight and Ethics</vt:lpstr>
      <vt:lpstr>How Much Oversight is Enough?</vt:lpstr>
      <vt:lpstr>Secrecy issues: Closed oversight in open society </vt:lpstr>
      <vt:lpstr>“Corrupting” the Overseers</vt:lpstr>
      <vt:lpstr>How to Judge Intelligence?</vt:lpstr>
      <vt:lpstr>Political Debates over Intelligence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DEA </dc:creator>
  <cp:lastModifiedBy>Shirley Finken</cp:lastModifiedBy>
  <cp:revision>43</cp:revision>
  <dcterms:created xsi:type="dcterms:W3CDTF">2005-02-07T23:35:17Z</dcterms:created>
  <dcterms:modified xsi:type="dcterms:W3CDTF">2018-08-09T02:32:18Z</dcterms:modified>
</cp:coreProperties>
</file>